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8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14.bin" ContentType="application/vnd.openxmlformats-officedocument.oleObject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4" r:id="rId1"/>
  </p:sldMasterIdLst>
  <p:notesMasterIdLst>
    <p:notesMasterId r:id="rId51"/>
  </p:notesMasterIdLst>
  <p:handoutMasterIdLst>
    <p:handoutMasterId r:id="rId52"/>
  </p:handoutMasterIdLst>
  <p:sldIdLst>
    <p:sldId id="780" r:id="rId2"/>
    <p:sldId id="868" r:id="rId3"/>
    <p:sldId id="869" r:id="rId4"/>
    <p:sldId id="870" r:id="rId5"/>
    <p:sldId id="871" r:id="rId6"/>
    <p:sldId id="872" r:id="rId7"/>
    <p:sldId id="873" r:id="rId8"/>
    <p:sldId id="931" r:id="rId9"/>
    <p:sldId id="876" r:id="rId10"/>
    <p:sldId id="930" r:id="rId11"/>
    <p:sldId id="878" r:id="rId12"/>
    <p:sldId id="880" r:id="rId13"/>
    <p:sldId id="932" r:id="rId14"/>
    <p:sldId id="881" r:id="rId15"/>
    <p:sldId id="882" r:id="rId16"/>
    <p:sldId id="883" r:id="rId17"/>
    <p:sldId id="884" r:id="rId18"/>
    <p:sldId id="885" r:id="rId19"/>
    <p:sldId id="886" r:id="rId20"/>
    <p:sldId id="887" r:id="rId21"/>
    <p:sldId id="919" r:id="rId22"/>
    <p:sldId id="888" r:id="rId23"/>
    <p:sldId id="889" r:id="rId24"/>
    <p:sldId id="924" r:id="rId25"/>
    <p:sldId id="916" r:id="rId26"/>
    <p:sldId id="925" r:id="rId27"/>
    <p:sldId id="890" r:id="rId28"/>
    <p:sldId id="891" r:id="rId29"/>
    <p:sldId id="892" r:id="rId30"/>
    <p:sldId id="926" r:id="rId31"/>
    <p:sldId id="917" r:id="rId32"/>
    <p:sldId id="920" r:id="rId33"/>
    <p:sldId id="893" r:id="rId34"/>
    <p:sldId id="894" r:id="rId35"/>
    <p:sldId id="895" r:id="rId36"/>
    <p:sldId id="896" r:id="rId37"/>
    <p:sldId id="897" r:id="rId38"/>
    <p:sldId id="927" r:id="rId39"/>
    <p:sldId id="928" r:id="rId40"/>
    <p:sldId id="922" r:id="rId41"/>
    <p:sldId id="929" r:id="rId42"/>
    <p:sldId id="898" r:id="rId43"/>
    <p:sldId id="935" r:id="rId44"/>
    <p:sldId id="899" r:id="rId45"/>
    <p:sldId id="900" r:id="rId46"/>
    <p:sldId id="904" r:id="rId47"/>
    <p:sldId id="934" r:id="rId48"/>
    <p:sldId id="906" r:id="rId49"/>
    <p:sldId id="921" r:id="rId50"/>
  </p:sldIdLst>
  <p:sldSz cx="9144000" cy="6858000" type="letter"/>
  <p:notesSz cx="9296400" cy="7010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4" autoAdjust="0"/>
    <p:restoredTop sz="84878" autoAdjust="0"/>
  </p:normalViewPr>
  <p:slideViewPr>
    <p:cSldViewPr>
      <p:cViewPr>
        <p:scale>
          <a:sx n="94" d="100"/>
          <a:sy n="94" d="100"/>
        </p:scale>
        <p:origin x="-196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304"/>
    </p:cViewPr>
  </p:sorterViewPr>
  <p:notesViewPr>
    <p:cSldViewPr>
      <p:cViewPr varScale="1">
        <p:scale>
          <a:sx n="81" d="100"/>
          <a:sy n="81" d="100"/>
        </p:scale>
        <p:origin x="-1968" y="-102"/>
      </p:cViewPr>
      <p:guideLst>
        <p:guide orient="horz" pos="2208"/>
        <p:guide pos="29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026826" cy="3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64" tIns="0" rIns="19264" bIns="0" numCol="1" anchor="t" anchorCtr="0" compatLnSpc="1">
            <a:prstTxWarp prst="textNoShape">
              <a:avLst/>
            </a:prstTxWarp>
          </a:bodyPr>
          <a:lstStyle>
            <a:lvl1pPr algn="l" defTabSz="924236" eaLnBrk="0" hangingPunct="0">
              <a:defRPr sz="10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69576" y="0"/>
            <a:ext cx="4026826" cy="3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64" tIns="0" rIns="19264" bIns="0" numCol="1" anchor="t" anchorCtr="0" compatLnSpc="1">
            <a:prstTxWarp prst="textNoShape">
              <a:avLst/>
            </a:prstTxWarp>
          </a:bodyPr>
          <a:lstStyle>
            <a:lvl1pPr algn="r" defTabSz="924236" eaLnBrk="0" hangingPunct="0">
              <a:defRPr sz="10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660344"/>
            <a:ext cx="4026826" cy="3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64" tIns="0" rIns="19264" bIns="0" numCol="1" anchor="b" anchorCtr="0" compatLnSpc="1">
            <a:prstTxWarp prst="textNoShape">
              <a:avLst/>
            </a:prstTxWarp>
          </a:bodyPr>
          <a:lstStyle>
            <a:lvl1pPr algn="l" defTabSz="924236" eaLnBrk="0" hangingPunct="0">
              <a:defRPr sz="10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9576" y="6660344"/>
            <a:ext cx="4026826" cy="3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64" tIns="0" rIns="19264" bIns="0" numCol="1" anchor="b" anchorCtr="0" compatLnSpc="1">
            <a:prstTxWarp prst="textNoShape">
              <a:avLst/>
            </a:prstTxWarp>
          </a:bodyPr>
          <a:lstStyle>
            <a:lvl1pPr algn="r" defTabSz="924236" eaLnBrk="0" hangingPunct="0">
              <a:defRPr sz="1000" i="1"/>
            </a:lvl1pPr>
          </a:lstStyle>
          <a:p>
            <a:pPr>
              <a:defRPr/>
            </a:pPr>
            <a:fld id="{1A233E09-86F3-402B-9A93-8A7A82FBD46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5593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026826" cy="3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64" tIns="0" rIns="19264" bIns="0" numCol="1" anchor="t" anchorCtr="0" compatLnSpc="1">
            <a:prstTxWarp prst="textNoShape">
              <a:avLst/>
            </a:prstTxWarp>
          </a:bodyPr>
          <a:lstStyle>
            <a:lvl1pPr algn="l" defTabSz="771216" eaLnBrk="0" hangingPunct="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69576" y="0"/>
            <a:ext cx="4026826" cy="3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64" tIns="0" rIns="19264" bIns="0" numCol="1" anchor="t" anchorCtr="0" compatLnSpc="1">
            <a:prstTxWarp prst="textNoShape">
              <a:avLst/>
            </a:prstTxWarp>
          </a:bodyPr>
          <a:lstStyle>
            <a:lvl1pPr algn="r" defTabSz="771216" eaLnBrk="0" hangingPunct="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660344"/>
            <a:ext cx="4026826" cy="3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64" tIns="0" rIns="19264" bIns="0" numCol="1" anchor="b" anchorCtr="0" compatLnSpc="1">
            <a:prstTxWarp prst="textNoShape">
              <a:avLst/>
            </a:prstTxWarp>
          </a:bodyPr>
          <a:lstStyle>
            <a:lvl1pPr algn="l" defTabSz="771216" eaLnBrk="0" hangingPunct="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9576" y="6660344"/>
            <a:ext cx="4026826" cy="3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264" tIns="0" rIns="19264" bIns="0" numCol="1" anchor="b" anchorCtr="0" compatLnSpc="1">
            <a:prstTxWarp prst="textNoShape">
              <a:avLst/>
            </a:prstTxWarp>
          </a:bodyPr>
          <a:lstStyle>
            <a:lvl1pPr algn="r" defTabSz="771216" eaLnBrk="0" hangingPunct="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fld id="{50CB6E96-E920-4755-BC06-03FA3CAFAFD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8714" y="3330173"/>
            <a:ext cx="6818974" cy="3153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09" tIns="46554" rIns="93109" bIns="465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notes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6327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0363" y="528638"/>
            <a:ext cx="3502025" cy="26257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0859710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CB6E96-E920-4755-BC06-03FA3CAFAFD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800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CA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71216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16130" indent="-275434" defTabSz="771216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01738" indent="-220348" defTabSz="771216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542433" indent="-220348" defTabSz="771216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1983128" indent="-220348" defTabSz="771216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423823" indent="-220348" algn="ctr" defTabSz="77121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64518" indent="-220348" algn="ctr" defTabSz="77121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05213" indent="-220348" algn="ctr" defTabSz="77121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745908" indent="-220348" algn="ctr" defTabSz="77121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6C00BEAB-1FE9-473F-9B4C-B2687011ACD4}" type="slidenum">
              <a:rPr lang="en-US" smtClean="0">
                <a:latin typeface="Times New Roman" pitchFamily="18" charset="0"/>
              </a:rPr>
              <a:pPr/>
              <a:t>48</a:t>
            </a:fld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0363" y="528638"/>
            <a:ext cx="3502025" cy="2625725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457" tIns="46229" rIns="92457" bIns="46229"/>
          <a:lstStyle/>
          <a:p>
            <a:endParaRPr lang="en-CA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98775" y="528638"/>
            <a:ext cx="3502025" cy="2625725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467" tIns="46233" rIns="92467" bIns="46233"/>
          <a:lstStyle/>
          <a:p>
            <a:endParaRPr lang="en-CA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71216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16130" indent="-275434" defTabSz="771216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01738" indent="-220348" defTabSz="771216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542433" indent="-220348" defTabSz="771216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1983128" indent="-220348" defTabSz="771216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423823" indent="-220348" algn="ctr" defTabSz="77121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64518" indent="-220348" algn="ctr" defTabSz="77121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05213" indent="-220348" algn="ctr" defTabSz="77121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745908" indent="-220348" algn="ctr" defTabSz="77121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8EAA594E-CE03-409F-BD79-CE0F04EE6839}" type="slidenum">
              <a:rPr lang="en-US" smtClean="0">
                <a:latin typeface="Times New Roman" pitchFamily="18" charset="0"/>
              </a:rPr>
              <a:pPr/>
              <a:t>14</a:t>
            </a:fld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71216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16130" indent="-275434" defTabSz="771216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01738" indent="-220348" defTabSz="771216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542433" indent="-220348" defTabSz="771216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1983128" indent="-220348" defTabSz="771216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423823" indent="-220348" defTabSz="77121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64518" indent="-220348" defTabSz="77121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05213" indent="-220348" defTabSz="77121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745908" indent="-220348" defTabSz="77121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BF51EBFE-66AA-4249-808B-AC6258A7AA0D}" type="slidenum">
              <a:rPr lang="en-US" smtClean="0">
                <a:latin typeface="Times New Roman" pitchFamily="18" charset="0"/>
              </a:rPr>
              <a:pPr/>
              <a:t>16</a:t>
            </a:fld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CA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6D72-1012-3E45-A54A-C8FA7FF78503}" type="datetime1">
              <a:rPr lang="en-US" smtClean="0"/>
              <a:t>5/11/16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38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F48E0-53FC-F14B-A880-39540805E9B9}" type="datetime1">
              <a:rPr lang="en-US" smtClean="0"/>
              <a:t>5/11/16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13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582AE-96F3-2949-AD06-D0EA88E2C3BE}" type="datetime1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Risk Management and Financial Institutions 3e, Chapter 23,  Copyright © John C. Hull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38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36080-F305-CF4A-A424-BFC1965AECCD}" type="datetime1">
              <a:rPr lang="en-US" altLang="en-US" smtClean="0"/>
              <a:t>5/11/16</a:t>
            </a:fld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0D429-75C0-4B63-BF5F-05484EE285A5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64931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338648-3856-0C41-ABB2-501131F786FB}" type="datetime1">
              <a:rPr lang="en-US" altLang="en-US" smtClean="0"/>
              <a:t>5/11/16</a:t>
            </a:fld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9C81B4-D1CD-47C3-80A2-38E91EC3320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4029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DBEF2-3747-A546-A965-061DFA05974F}" type="datetime1">
              <a:rPr lang="en-US" smtClean="0"/>
              <a:t>5/11/16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65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1DF49-72E3-8748-8934-C95329D3D0D4}" type="datetime1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Risk Management and Financial Institutions 3e, Chapter 23,  Copyright © John C. Hull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5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428D7-3F15-A947-B9EA-FA17E5BF26A4}" type="datetime1">
              <a:rPr lang="en-US" smtClean="0"/>
              <a:t>5/11/16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8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75EB6-F282-D243-B64A-0913123C3F82}" type="datetime1">
              <a:rPr lang="en-US" smtClean="0"/>
              <a:t>5/11/16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84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DE1A7-BA5A-FB43-BF96-F160E8572F9F}" type="datetime1">
              <a:rPr lang="en-US" smtClean="0"/>
              <a:t>5/11/16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07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77810-BD4E-034C-87A0-34238F9BF99E}" type="datetime1">
              <a:rPr lang="en-US" smtClean="0"/>
              <a:t>5/11/16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9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7B655-120A-8040-84A1-61698F8ED4D3}" type="datetime1">
              <a:rPr lang="en-US" smtClean="0"/>
              <a:t>5/11/16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41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BE289-8329-E944-9BDB-C068DDA73A2E}" type="datetime1">
              <a:rPr lang="en-US" smtClean="0"/>
              <a:t>5/11/16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94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3E452-CD2F-9A42-A05D-F7159A5A9F33}" type="datetime1">
              <a:rPr lang="en-US" smtClean="0"/>
              <a:t>5/11/16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623B9-FD1F-F644-8B29-6892D5C7052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999" cy="469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85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0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4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1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17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2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21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22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4.em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25.emf"/><Relationship Id="rId7" Type="http://schemas.openxmlformats.org/officeDocument/2006/relationships/oleObject" Target="../embeddings/oleObject13.bin"/><Relationship Id="rId8" Type="http://schemas.openxmlformats.org/officeDocument/2006/relationships/image" Target="../media/image26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28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Financial Risk Management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mtClean="0">
                <a:solidFill>
                  <a:schemeClr val="tx1"/>
                </a:solidFill>
              </a:rPr>
              <a:t>Spring 2016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Dr. Ehud Peleg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Credit Risk –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Estimating Default Probabilities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ndersonLogo_TITN.gif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3580" y="6103649"/>
            <a:ext cx="2194560" cy="43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18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764704"/>
            <a:ext cx="7334250" cy="990600"/>
          </a:xfrm>
          <a:noFill/>
        </p:spPr>
        <p:txBody>
          <a:bodyPr lIns="92075" tIns="46038" rIns="92075" bIns="46038" anchor="ctr">
            <a:normAutofit fontScale="90000"/>
          </a:bodyPr>
          <a:lstStyle/>
          <a:p>
            <a:pPr eaLnBrk="1" hangingPunct="1"/>
            <a:r>
              <a:rPr lang="en-US" sz="3200" dirty="0" smtClean="0"/>
              <a:t>Cumulative Average Default Rates 1983 - 2015</a:t>
            </a:r>
            <a:endParaRPr lang="en-US" sz="2400" dirty="0" smtClean="0"/>
          </a:p>
        </p:txBody>
      </p:sp>
      <p:sp>
        <p:nvSpPr>
          <p:cNvPr id="1029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5943770-0E74-4867-B27C-B81A614A7567}" type="slidenum">
              <a:rPr lang="en-US" altLang="en-US" smtClean="0"/>
              <a:pPr eaLnBrk="1" hangingPunct="1"/>
              <a:t>10</a:t>
            </a:fld>
            <a:endParaRPr lang="en-US" altLang="en-US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0929" r="24547"/>
          <a:stretch/>
        </p:blipFill>
        <p:spPr>
          <a:xfrm>
            <a:off x="179512" y="1988840"/>
            <a:ext cx="8620306" cy="35283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15816" y="6567518"/>
            <a:ext cx="5238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aseline="30000" dirty="0" smtClean="0"/>
              <a:t>Moody’s 2016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27584" y="3717032"/>
            <a:ext cx="8064896" cy="432048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88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257175" y="85725"/>
            <a:ext cx="8485188" cy="1143000"/>
          </a:xfrm>
          <a:noFill/>
        </p:spPr>
        <p:txBody>
          <a:bodyPr lIns="92075" tIns="46038" rIns="92075" bIns="46038" anchor="ctr">
            <a:normAutofit/>
          </a:bodyPr>
          <a:lstStyle/>
          <a:p>
            <a:pPr eaLnBrk="1" hangingPunct="1"/>
            <a:r>
              <a:rPr lang="en-US" dirty="0" smtClean="0"/>
              <a:t>Cumulative Default Chart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>
          <a:xfrm>
            <a:off x="683569" y="1584324"/>
            <a:ext cx="7801620" cy="4580979"/>
          </a:xfrm>
          <a:noFill/>
        </p:spPr>
        <p:txBody>
          <a:bodyPr lIns="92075" tIns="46038" rIns="92075" bIns="46038">
            <a:normAutofit fontScale="92500"/>
          </a:bodyPr>
          <a:lstStyle/>
          <a:p>
            <a:pPr eaLnBrk="1" hangingPunct="1"/>
            <a:r>
              <a:rPr lang="en-US" dirty="0" smtClean="0"/>
              <a:t>The table shows the probability of default for companies starting with a particular credit rating</a:t>
            </a:r>
          </a:p>
          <a:p>
            <a:pPr eaLnBrk="1" hangingPunct="1"/>
            <a:r>
              <a:rPr lang="en-US" dirty="0" smtClean="0"/>
              <a:t>A company with an initial credit rating of Baa has a probability of 0.200% of defaulting by the end of the first year, 0.508% by the end of the second year, and so on</a:t>
            </a:r>
          </a:p>
          <a:p>
            <a:pPr eaLnBrk="1" hangingPunct="1"/>
            <a:r>
              <a:rPr lang="en-US" dirty="0" smtClean="0"/>
              <a:t>It has 2.503% chance of defaulting in 7 years, or 97.497% of not defaulting in 7 years. </a:t>
            </a:r>
          </a:p>
          <a:p>
            <a:pPr eaLnBrk="1" hangingPunct="1"/>
            <a:endParaRPr lang="en-US" dirty="0" smtClean="0"/>
          </a:p>
        </p:txBody>
      </p:sp>
      <p:sp>
        <p:nvSpPr>
          <p:cNvPr id="27653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5CD355E-B360-4B01-A4D7-1BFDA77EA05D}" type="slidenum">
              <a:rPr lang="en-US" altLang="en-US" smtClean="0"/>
              <a:pPr eaLnBrk="1" hangingPunct="1"/>
              <a:t>11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04078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Conditional vs. Unconditional Default Probability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The unconditional default probability is the probability of default as seen at time </a:t>
            </a:r>
            <a:r>
              <a:rPr lang="en-US" dirty="0" smtClean="0"/>
              <a:t>zero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Example: Baa in year 3: 0.854%-0.508%=0.346%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The conditional probability of default is the probability of default over a time period  conditional on no earlier default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Baa in year 3: </a:t>
            </a:r>
            <a:r>
              <a:rPr lang="en-US" dirty="0" smtClean="0"/>
              <a:t>0.346%/</a:t>
            </a:r>
            <a:r>
              <a:rPr lang="en-US" dirty="0" smtClean="0"/>
              <a:t>(</a:t>
            </a:r>
            <a:r>
              <a:rPr lang="en-US" dirty="0" smtClean="0"/>
              <a:t>100%-0.508%) </a:t>
            </a:r>
            <a:r>
              <a:rPr lang="en-US" dirty="0" smtClean="0"/>
              <a:t>= 0.348%</a:t>
            </a:r>
          </a:p>
        </p:txBody>
      </p:sp>
      <p:sp>
        <p:nvSpPr>
          <p:cNvPr id="29701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F13AED3-4657-4D9F-B1D4-605AF6E07039}" type="slidenum">
              <a:rPr lang="en-US" altLang="en-US" smtClean="0"/>
              <a:pPr eaLnBrk="1" hangingPunct="1"/>
              <a:t>12</a:t>
            </a:fld>
            <a:endParaRPr lang="en-US" altLang="en-US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772299"/>
              </p:ext>
            </p:extLst>
          </p:nvPr>
        </p:nvGraphicFramePr>
        <p:xfrm>
          <a:off x="179512" y="4941168"/>
          <a:ext cx="856895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/>
                <a:gridCol w="946391"/>
                <a:gridCol w="946391"/>
                <a:gridCol w="946391"/>
                <a:gridCol w="946391"/>
                <a:gridCol w="946391"/>
                <a:gridCol w="946391"/>
                <a:gridCol w="946391"/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Year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Cumulative </a:t>
                      </a:r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PD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0.508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0.854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1.266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1.679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2.104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2.503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Unconditional PD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0.308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0.346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0.412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0.413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0.399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Conditional PD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0.200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0.309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0.348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0.416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0.418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0.432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0.408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9387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Conditional PD in One Year in the Future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1520" y="4941168"/>
            <a:ext cx="4320480" cy="936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dirty="0"/>
              <a:t>For a company that starts with a good credit rating default probabilities tend to increase with time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0" y="4941168"/>
            <a:ext cx="42484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dirty="0"/>
              <a:t>For a company that starts with a poor credit rating default probabilities tend to decrease with time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9512" y="1844824"/>
            <a:ext cx="4320480" cy="4536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2000" y="1844824"/>
            <a:ext cx="4320480" cy="4536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88840"/>
            <a:ext cx="4164463" cy="26642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916832"/>
            <a:ext cx="4114676" cy="275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14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Hazard 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700213"/>
            <a:ext cx="8229600" cy="4411662"/>
          </a:xfrm>
        </p:spPr>
        <p:txBody>
          <a:bodyPr/>
          <a:lstStyle/>
          <a:p>
            <a:pPr>
              <a:defRPr/>
            </a:pPr>
            <a:r>
              <a:rPr lang="en-US" sz="2800" dirty="0" smtClean="0"/>
              <a:t>Hazard rate is the conditional default probability for unit of time. </a:t>
            </a:r>
          </a:p>
          <a:p>
            <a:pPr>
              <a:defRPr/>
            </a:pPr>
            <a:r>
              <a:rPr lang="en-US" sz="2800" dirty="0" smtClean="0"/>
              <a:t>Suppose that </a:t>
            </a:r>
            <a:r>
              <a:rPr lang="en-US" sz="2800" dirty="0" smtClean="0">
                <a:latin typeface="Symbol" pitchFamily="18" charset="2"/>
              </a:rPr>
              <a:t>l</a:t>
            </a:r>
            <a:r>
              <a:rPr lang="en-US" sz="2800" dirty="0" smtClean="0"/>
              <a:t>(</a:t>
            </a:r>
            <a:r>
              <a:rPr lang="en-US" sz="2800" i="1" dirty="0" smtClean="0">
                <a:latin typeface="+mj-lt"/>
              </a:rPr>
              <a:t>t</a:t>
            </a:r>
            <a:r>
              <a:rPr lang="en-US" sz="2800" dirty="0" smtClean="0"/>
              <a:t>) is the hazard rate at time </a:t>
            </a:r>
            <a:r>
              <a:rPr lang="en-US" sz="2800" i="1" dirty="0" smtClean="0">
                <a:latin typeface="+mj-lt"/>
              </a:rPr>
              <a:t>t</a:t>
            </a:r>
          </a:p>
          <a:p>
            <a:pPr>
              <a:defRPr/>
            </a:pPr>
            <a:r>
              <a:rPr lang="en-US" sz="2800" dirty="0" smtClean="0"/>
              <a:t>The probability of default between times </a:t>
            </a:r>
            <a:r>
              <a:rPr lang="en-US" sz="2800" i="1" dirty="0" smtClean="0">
                <a:latin typeface="+mj-lt"/>
              </a:rPr>
              <a:t>t </a:t>
            </a:r>
            <a:r>
              <a:rPr lang="en-US" sz="2800" dirty="0" smtClean="0"/>
              <a:t>and </a:t>
            </a:r>
            <a:r>
              <a:rPr lang="en-US" sz="2800" i="1" dirty="0" err="1" smtClean="0">
                <a:latin typeface="+mj-lt"/>
              </a:rPr>
              <a:t>t</a:t>
            </a:r>
            <a:r>
              <a:rPr lang="en-US" sz="2800" dirty="0" err="1" smtClean="0"/>
              <a:t>+</a:t>
            </a:r>
            <a:r>
              <a:rPr lang="en-US" sz="2800" dirty="0" err="1" smtClean="0">
                <a:latin typeface="Symbol" pitchFamily="18" charset="2"/>
              </a:rPr>
              <a:t>D</a:t>
            </a:r>
            <a:r>
              <a:rPr lang="en-US" sz="2800" i="1" dirty="0" err="1" smtClean="0">
                <a:latin typeface="+mj-lt"/>
              </a:rPr>
              <a:t>t</a:t>
            </a:r>
            <a:r>
              <a:rPr lang="en-US" sz="2800" dirty="0" smtClean="0"/>
              <a:t> conditional on no earlier default is </a:t>
            </a:r>
            <a:r>
              <a:rPr lang="en-US" sz="2800" dirty="0" smtClean="0">
                <a:latin typeface="Symbol" pitchFamily="18" charset="2"/>
              </a:rPr>
              <a:t>l</a:t>
            </a:r>
            <a:r>
              <a:rPr lang="en-US" sz="2800" dirty="0" smtClean="0"/>
              <a:t>(</a:t>
            </a:r>
            <a:r>
              <a:rPr lang="en-US" sz="2800" i="1" dirty="0" smtClean="0">
                <a:latin typeface="+mj-lt"/>
              </a:rPr>
              <a:t>t</a:t>
            </a:r>
            <a:r>
              <a:rPr lang="en-US" sz="2800" dirty="0" smtClean="0"/>
              <a:t>)</a:t>
            </a:r>
            <a:r>
              <a:rPr lang="en-US" sz="2800" dirty="0" err="1" smtClean="0">
                <a:latin typeface="Symbol" pitchFamily="18" charset="2"/>
              </a:rPr>
              <a:t>D</a:t>
            </a:r>
            <a:r>
              <a:rPr lang="en-US" sz="2800" i="1" dirty="0" err="1" smtClean="0">
                <a:latin typeface="+mj-lt"/>
              </a:rPr>
              <a:t>t</a:t>
            </a:r>
            <a:endParaRPr lang="en-US" sz="2800" i="1" dirty="0" smtClean="0">
              <a:latin typeface="+mj-lt"/>
            </a:endParaRPr>
          </a:p>
          <a:p>
            <a:pPr>
              <a:defRPr/>
            </a:pPr>
            <a:r>
              <a:rPr lang="en-US" sz="2800" dirty="0" smtClean="0"/>
              <a:t>The probability of default by time </a:t>
            </a:r>
            <a:r>
              <a:rPr lang="en-US" sz="2800" i="1" dirty="0" smtClean="0">
                <a:latin typeface="+mj-lt"/>
              </a:rPr>
              <a:t>T</a:t>
            </a:r>
            <a:r>
              <a:rPr lang="en-US" sz="2800" dirty="0" smtClean="0"/>
              <a:t> is</a:t>
            </a:r>
          </a:p>
          <a:p>
            <a:pPr>
              <a:defRPr/>
            </a:pPr>
            <a:endParaRPr lang="en-US" sz="2800" dirty="0" smtClean="0"/>
          </a:p>
          <a:p>
            <a:pPr>
              <a:buFont typeface="Wingdings" pitchFamily="2" charset="2"/>
              <a:buNone/>
              <a:defRPr/>
            </a:pPr>
            <a:r>
              <a:rPr lang="en-US" sz="2800" dirty="0" smtClean="0"/>
              <a:t>	where        is the average hazard rate between time zero and time </a:t>
            </a:r>
            <a:r>
              <a:rPr lang="en-US" sz="2800" i="1" dirty="0" smtClean="0">
                <a:latin typeface="+mj-lt"/>
              </a:rPr>
              <a:t>T. </a:t>
            </a:r>
            <a:r>
              <a:rPr lang="en-US" sz="2800" dirty="0" smtClean="0">
                <a:latin typeface="+mj-lt"/>
              </a:rPr>
              <a:t>(see next slide)</a:t>
            </a:r>
          </a:p>
          <a:p>
            <a:pPr>
              <a:buFont typeface="Wingdings" pitchFamily="2" charset="2"/>
              <a:buNone/>
              <a:defRPr/>
            </a:pPr>
            <a:endParaRPr lang="en-US" sz="2800" dirty="0" smtClean="0">
              <a:latin typeface="+mj-lt"/>
            </a:endParaRPr>
          </a:p>
          <a:p>
            <a:pPr>
              <a:buFont typeface="Wingdings" pitchFamily="2" charset="2"/>
              <a:buNone/>
              <a:defRPr/>
            </a:pPr>
            <a:endParaRPr lang="en-US" dirty="0"/>
          </a:p>
        </p:txBody>
      </p:sp>
      <p:sp>
        <p:nvSpPr>
          <p:cNvPr id="205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C3C74AF-906D-4286-AB8E-F8142A817655}" type="slidenum">
              <a:rPr lang="en-US" altLang="en-US" smtClean="0"/>
              <a:pPr eaLnBrk="1" hangingPunct="1"/>
              <a:t>14</a:t>
            </a:fld>
            <a:endParaRPr lang="en-US" altLang="en-US" smtClean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8793169"/>
              </p:ext>
            </p:extLst>
          </p:nvPr>
        </p:nvGraphicFramePr>
        <p:xfrm>
          <a:off x="2841625" y="4579938"/>
          <a:ext cx="14525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83" name="Equation" r:id="rId4" imgW="622300" imgH="215900" progId="Equation.3">
                  <p:embed/>
                </p:oleObj>
              </mc:Choice>
              <mc:Fallback>
                <p:oleObj name="Equation" r:id="rId4" imgW="622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25" y="4579938"/>
                        <a:ext cx="1452563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661455"/>
              </p:ext>
            </p:extLst>
          </p:nvPr>
        </p:nvGraphicFramePr>
        <p:xfrm>
          <a:off x="1801813" y="5146675"/>
          <a:ext cx="671512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84" name="Equation" r:id="rId6" imgW="355600" imgH="228600" progId="Equation.3">
                  <p:embed/>
                </p:oleObj>
              </mc:Choice>
              <mc:Fallback>
                <p:oleObj name="Equation" r:id="rId6" imgW="355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1813" y="5146675"/>
                        <a:ext cx="671512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744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of Default by time 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1984829"/>
              </p:ext>
            </p:extLst>
          </p:nvPr>
        </p:nvGraphicFramePr>
        <p:xfrm>
          <a:off x="971600" y="2996952"/>
          <a:ext cx="6987466" cy="3672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6" name="Equation" r:id="rId3" imgW="2971800" imgH="1562100" progId="Equation.3">
                  <p:embed/>
                </p:oleObj>
              </mc:Choice>
              <mc:Fallback>
                <p:oleObj name="Equation" r:id="rId3" imgW="2971800" imgH="156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600" y="2996952"/>
                        <a:ext cx="6987466" cy="36724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31781" y="1486525"/>
            <a:ext cx="5672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V(t)</a:t>
            </a:r>
            <a:r>
              <a:rPr lang="en-US" dirty="0" smtClean="0"/>
              <a:t> – Probability of Survival till time </a:t>
            </a:r>
            <a:r>
              <a:rPr lang="en-US" i="1" dirty="0" smtClean="0"/>
              <a:t>t</a:t>
            </a:r>
          </a:p>
          <a:p>
            <a:r>
              <a:rPr lang="en-US" i="1" dirty="0" smtClean="0"/>
              <a:t>Q(T)</a:t>
            </a:r>
            <a:r>
              <a:rPr lang="en-US" dirty="0" smtClean="0"/>
              <a:t> – Probability of Default by time </a:t>
            </a:r>
            <a:r>
              <a:rPr lang="en-US" i="1" dirty="0" smtClean="0"/>
              <a:t>T</a:t>
            </a:r>
            <a:endParaRPr lang="en-US" i="1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2204864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The probability of survival till time </a:t>
            </a:r>
            <a:r>
              <a:rPr lang="en-US" dirty="0" err="1" smtClean="0"/>
              <a:t>t+Δt</a:t>
            </a:r>
            <a:r>
              <a:rPr lang="en-US" dirty="0" smtClean="0"/>
              <a:t> is the probability of survival till time t multiplied by the conditional probability of not defaulting over </a:t>
            </a:r>
            <a:r>
              <a:rPr lang="en-US" dirty="0" err="1" smtClean="0"/>
              <a:t>Δt</a:t>
            </a:r>
            <a:r>
              <a:rPr lang="en-US" dirty="0"/>
              <a:t>: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3776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7543800" cy="1295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One-Year Rating Transition Matrix </a:t>
            </a:r>
            <a:r>
              <a:rPr lang="en-US" sz="2800" dirty="0" smtClean="0"/>
              <a:t>(% probability, Moody’s 1970-2010)</a:t>
            </a:r>
            <a:endParaRPr lang="en-US" sz="2000" dirty="0" smtClean="0"/>
          </a:p>
        </p:txBody>
      </p:sp>
      <p:sp>
        <p:nvSpPr>
          <p:cNvPr id="1741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91DEA26-4037-4FC4-98C6-231B266F71B2}" type="slidenum">
              <a:rPr lang="en-US" altLang="en-US" smtClean="0"/>
              <a:pPr eaLnBrk="1" hangingPunct="1"/>
              <a:t>16</a:t>
            </a:fld>
            <a:endParaRPr lang="en-US" altLang="en-US" smtClean="0"/>
          </a:p>
        </p:txBody>
      </p:sp>
      <p:grpSp>
        <p:nvGrpSpPr>
          <p:cNvPr id="17413" name="Group 8"/>
          <p:cNvGrpSpPr>
            <a:grpSpLocks noChangeAspect="1"/>
          </p:cNvGrpSpPr>
          <p:nvPr/>
        </p:nvGrpSpPr>
        <p:grpSpPr bwMode="auto">
          <a:xfrm>
            <a:off x="179388" y="2276475"/>
            <a:ext cx="7842250" cy="3375025"/>
            <a:chOff x="113" y="1434"/>
            <a:chExt cx="4940" cy="2126"/>
          </a:xfrm>
        </p:grpSpPr>
        <p:sp>
          <p:nvSpPr>
            <p:cNvPr id="17414" name="AutoShape 7"/>
            <p:cNvSpPr>
              <a:spLocks noChangeAspect="1" noChangeArrowheads="1" noTextEdit="1"/>
            </p:cNvSpPr>
            <p:nvPr/>
          </p:nvSpPr>
          <p:spPr bwMode="auto">
            <a:xfrm>
              <a:off x="113" y="1434"/>
              <a:ext cx="4898" cy="2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15" name="Rectangle 9"/>
            <p:cNvSpPr>
              <a:spLocks noChangeArrowheads="1"/>
            </p:cNvSpPr>
            <p:nvPr/>
          </p:nvSpPr>
          <p:spPr bwMode="auto">
            <a:xfrm>
              <a:off x="624" y="1519"/>
              <a:ext cx="408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Initial </a:t>
              </a:r>
              <a:endParaRPr lang="en-US"/>
            </a:p>
          </p:txBody>
        </p:sp>
        <p:sp>
          <p:nvSpPr>
            <p:cNvPr id="17416" name="Rectangle 10"/>
            <p:cNvSpPr>
              <a:spLocks noChangeArrowheads="1"/>
            </p:cNvSpPr>
            <p:nvPr/>
          </p:nvSpPr>
          <p:spPr bwMode="auto">
            <a:xfrm>
              <a:off x="619" y="1689"/>
              <a:ext cx="419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Rating</a:t>
              </a:r>
              <a:endParaRPr lang="en-US"/>
            </a:p>
          </p:txBody>
        </p:sp>
        <p:sp>
          <p:nvSpPr>
            <p:cNvPr id="17417" name="Rectangle 11"/>
            <p:cNvSpPr>
              <a:spLocks noChangeArrowheads="1"/>
            </p:cNvSpPr>
            <p:nvPr/>
          </p:nvSpPr>
          <p:spPr bwMode="auto">
            <a:xfrm>
              <a:off x="1126" y="1689"/>
              <a:ext cx="277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Aaa</a:t>
              </a:r>
              <a:endParaRPr lang="en-US"/>
            </a:p>
          </p:txBody>
        </p:sp>
        <p:sp>
          <p:nvSpPr>
            <p:cNvPr id="17418" name="Rectangle 12"/>
            <p:cNvSpPr>
              <a:spLocks noChangeArrowheads="1"/>
            </p:cNvSpPr>
            <p:nvPr/>
          </p:nvSpPr>
          <p:spPr bwMode="auto">
            <a:xfrm>
              <a:off x="1597" y="1689"/>
              <a:ext cx="213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Aa</a:t>
              </a:r>
              <a:endParaRPr lang="en-US"/>
            </a:p>
          </p:txBody>
        </p:sp>
        <p:sp>
          <p:nvSpPr>
            <p:cNvPr id="17419" name="Rectangle 13"/>
            <p:cNvSpPr>
              <a:spLocks noChangeArrowheads="1"/>
            </p:cNvSpPr>
            <p:nvPr/>
          </p:nvSpPr>
          <p:spPr bwMode="auto">
            <a:xfrm>
              <a:off x="2069" y="1689"/>
              <a:ext cx="147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A</a:t>
              </a:r>
              <a:endParaRPr lang="en-US"/>
            </a:p>
          </p:txBody>
        </p:sp>
        <p:sp>
          <p:nvSpPr>
            <p:cNvPr id="17420" name="Rectangle 14"/>
            <p:cNvSpPr>
              <a:spLocks noChangeArrowheads="1"/>
            </p:cNvSpPr>
            <p:nvPr/>
          </p:nvSpPr>
          <p:spPr bwMode="auto">
            <a:xfrm>
              <a:off x="2447" y="1689"/>
              <a:ext cx="272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Baa</a:t>
              </a:r>
              <a:endParaRPr lang="en-US"/>
            </a:p>
          </p:txBody>
        </p:sp>
        <p:sp>
          <p:nvSpPr>
            <p:cNvPr id="17421" name="Rectangle 15"/>
            <p:cNvSpPr>
              <a:spLocks noChangeArrowheads="1"/>
            </p:cNvSpPr>
            <p:nvPr/>
          </p:nvSpPr>
          <p:spPr bwMode="auto">
            <a:xfrm>
              <a:off x="2919" y="1689"/>
              <a:ext cx="208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Ba</a:t>
              </a:r>
              <a:endParaRPr lang="en-US"/>
            </a:p>
          </p:txBody>
        </p:sp>
        <p:sp>
          <p:nvSpPr>
            <p:cNvPr id="17422" name="Rectangle 16"/>
            <p:cNvSpPr>
              <a:spLocks noChangeArrowheads="1"/>
            </p:cNvSpPr>
            <p:nvPr/>
          </p:nvSpPr>
          <p:spPr bwMode="auto">
            <a:xfrm>
              <a:off x="3390" y="1689"/>
              <a:ext cx="142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B</a:t>
              </a:r>
              <a:endParaRPr lang="en-US"/>
            </a:p>
          </p:txBody>
        </p:sp>
        <p:sp>
          <p:nvSpPr>
            <p:cNvPr id="17423" name="Rectangle 17"/>
            <p:cNvSpPr>
              <a:spLocks noChangeArrowheads="1"/>
            </p:cNvSpPr>
            <p:nvPr/>
          </p:nvSpPr>
          <p:spPr bwMode="auto">
            <a:xfrm>
              <a:off x="3765" y="1689"/>
              <a:ext cx="271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Caa</a:t>
              </a:r>
              <a:endParaRPr lang="en-US"/>
            </a:p>
          </p:txBody>
        </p:sp>
        <p:sp>
          <p:nvSpPr>
            <p:cNvPr id="17424" name="Rectangle 18"/>
            <p:cNvSpPr>
              <a:spLocks noChangeArrowheads="1"/>
            </p:cNvSpPr>
            <p:nvPr/>
          </p:nvSpPr>
          <p:spPr bwMode="auto">
            <a:xfrm>
              <a:off x="4180" y="1689"/>
              <a:ext cx="321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Ca-C</a:t>
              </a:r>
              <a:endParaRPr lang="en-US"/>
            </a:p>
          </p:txBody>
        </p:sp>
        <p:sp>
          <p:nvSpPr>
            <p:cNvPr id="17425" name="Rectangle 19"/>
            <p:cNvSpPr>
              <a:spLocks noChangeArrowheads="1"/>
            </p:cNvSpPr>
            <p:nvPr/>
          </p:nvSpPr>
          <p:spPr bwMode="auto">
            <a:xfrm>
              <a:off x="4577" y="1689"/>
              <a:ext cx="476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Default</a:t>
              </a:r>
              <a:endParaRPr lang="en-US"/>
            </a:p>
          </p:txBody>
        </p:sp>
        <p:sp>
          <p:nvSpPr>
            <p:cNvPr id="17426" name="Rectangle 20"/>
            <p:cNvSpPr>
              <a:spLocks noChangeArrowheads="1"/>
            </p:cNvSpPr>
            <p:nvPr/>
          </p:nvSpPr>
          <p:spPr bwMode="auto">
            <a:xfrm>
              <a:off x="689" y="1860"/>
              <a:ext cx="277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Aaa</a:t>
              </a:r>
              <a:endParaRPr lang="en-US"/>
            </a:p>
          </p:txBody>
        </p:sp>
        <p:sp>
          <p:nvSpPr>
            <p:cNvPr id="17427" name="Rectangle 21"/>
            <p:cNvSpPr>
              <a:spLocks noChangeArrowheads="1"/>
            </p:cNvSpPr>
            <p:nvPr/>
          </p:nvSpPr>
          <p:spPr bwMode="auto">
            <a:xfrm>
              <a:off x="1077" y="1860"/>
              <a:ext cx="31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90.42</a:t>
              </a:r>
              <a:endParaRPr lang="en-US"/>
            </a:p>
          </p:txBody>
        </p:sp>
        <p:sp>
          <p:nvSpPr>
            <p:cNvPr id="17428" name="Rectangle 22"/>
            <p:cNvSpPr>
              <a:spLocks noChangeArrowheads="1"/>
            </p:cNvSpPr>
            <p:nvPr/>
          </p:nvSpPr>
          <p:spPr bwMode="auto">
            <a:xfrm>
              <a:off x="1550" y="1860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8.92</a:t>
              </a:r>
              <a:endParaRPr lang="en-US"/>
            </a:p>
          </p:txBody>
        </p:sp>
        <p:sp>
          <p:nvSpPr>
            <p:cNvPr id="17429" name="Rectangle 23"/>
            <p:cNvSpPr>
              <a:spLocks noChangeArrowheads="1"/>
            </p:cNvSpPr>
            <p:nvPr/>
          </p:nvSpPr>
          <p:spPr bwMode="auto">
            <a:xfrm>
              <a:off x="1989" y="1860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0.62</a:t>
              </a:r>
              <a:endParaRPr lang="en-US"/>
            </a:p>
          </p:txBody>
        </p:sp>
        <p:sp>
          <p:nvSpPr>
            <p:cNvPr id="17430" name="Rectangle 24"/>
            <p:cNvSpPr>
              <a:spLocks noChangeArrowheads="1"/>
            </p:cNvSpPr>
            <p:nvPr/>
          </p:nvSpPr>
          <p:spPr bwMode="auto">
            <a:xfrm>
              <a:off x="2429" y="1860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0.01</a:t>
              </a:r>
              <a:endParaRPr lang="en-US"/>
            </a:p>
          </p:txBody>
        </p:sp>
        <p:sp>
          <p:nvSpPr>
            <p:cNvPr id="17431" name="Rectangle 25"/>
            <p:cNvSpPr>
              <a:spLocks noChangeArrowheads="1"/>
            </p:cNvSpPr>
            <p:nvPr/>
          </p:nvSpPr>
          <p:spPr bwMode="auto">
            <a:xfrm>
              <a:off x="2868" y="1860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0.03</a:t>
              </a:r>
              <a:endParaRPr lang="en-US"/>
            </a:p>
          </p:txBody>
        </p:sp>
        <p:sp>
          <p:nvSpPr>
            <p:cNvPr id="17432" name="Rectangle 26"/>
            <p:cNvSpPr>
              <a:spLocks noChangeArrowheads="1"/>
            </p:cNvSpPr>
            <p:nvPr/>
          </p:nvSpPr>
          <p:spPr bwMode="auto">
            <a:xfrm>
              <a:off x="3308" y="1860"/>
              <a:ext cx="309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0.00</a:t>
              </a:r>
              <a:endParaRPr lang="en-US"/>
            </a:p>
          </p:txBody>
        </p:sp>
        <p:sp>
          <p:nvSpPr>
            <p:cNvPr id="17433" name="Rectangle 27"/>
            <p:cNvSpPr>
              <a:spLocks noChangeArrowheads="1"/>
            </p:cNvSpPr>
            <p:nvPr/>
          </p:nvSpPr>
          <p:spPr bwMode="auto">
            <a:xfrm>
              <a:off x="3747" y="1860"/>
              <a:ext cx="309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0.00</a:t>
              </a:r>
              <a:endParaRPr lang="en-US"/>
            </a:p>
          </p:txBody>
        </p:sp>
        <p:sp>
          <p:nvSpPr>
            <p:cNvPr id="17434" name="Rectangle 28"/>
            <p:cNvSpPr>
              <a:spLocks noChangeArrowheads="1"/>
            </p:cNvSpPr>
            <p:nvPr/>
          </p:nvSpPr>
          <p:spPr bwMode="auto">
            <a:xfrm>
              <a:off x="4186" y="1860"/>
              <a:ext cx="309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0.00</a:t>
              </a:r>
              <a:endParaRPr lang="en-US"/>
            </a:p>
          </p:txBody>
        </p:sp>
        <p:sp>
          <p:nvSpPr>
            <p:cNvPr id="17435" name="Rectangle 29"/>
            <p:cNvSpPr>
              <a:spLocks noChangeArrowheads="1"/>
            </p:cNvSpPr>
            <p:nvPr/>
          </p:nvSpPr>
          <p:spPr bwMode="auto">
            <a:xfrm>
              <a:off x="4660" y="1860"/>
              <a:ext cx="309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0.00</a:t>
              </a:r>
              <a:endParaRPr lang="en-US"/>
            </a:p>
          </p:txBody>
        </p:sp>
        <p:sp>
          <p:nvSpPr>
            <p:cNvPr id="17436" name="Rectangle 30"/>
            <p:cNvSpPr>
              <a:spLocks noChangeArrowheads="1"/>
            </p:cNvSpPr>
            <p:nvPr/>
          </p:nvSpPr>
          <p:spPr bwMode="auto">
            <a:xfrm>
              <a:off x="722" y="2030"/>
              <a:ext cx="213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Aa</a:t>
              </a:r>
              <a:endParaRPr lang="en-US"/>
            </a:p>
          </p:txBody>
        </p:sp>
        <p:sp>
          <p:nvSpPr>
            <p:cNvPr id="17437" name="Rectangle 31"/>
            <p:cNvSpPr>
              <a:spLocks noChangeArrowheads="1"/>
            </p:cNvSpPr>
            <p:nvPr/>
          </p:nvSpPr>
          <p:spPr bwMode="auto">
            <a:xfrm>
              <a:off x="1111" y="2030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1.02</a:t>
              </a:r>
              <a:endParaRPr lang="en-US"/>
            </a:p>
          </p:txBody>
        </p:sp>
        <p:sp>
          <p:nvSpPr>
            <p:cNvPr id="17438" name="Rectangle 32"/>
            <p:cNvSpPr>
              <a:spLocks noChangeArrowheads="1"/>
            </p:cNvSpPr>
            <p:nvPr/>
          </p:nvSpPr>
          <p:spPr bwMode="auto">
            <a:xfrm>
              <a:off x="1517" y="2030"/>
              <a:ext cx="31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90.12</a:t>
              </a:r>
              <a:endParaRPr lang="en-US"/>
            </a:p>
          </p:txBody>
        </p:sp>
        <p:sp>
          <p:nvSpPr>
            <p:cNvPr id="17439" name="Rectangle 33"/>
            <p:cNvSpPr>
              <a:spLocks noChangeArrowheads="1"/>
            </p:cNvSpPr>
            <p:nvPr/>
          </p:nvSpPr>
          <p:spPr bwMode="auto">
            <a:xfrm>
              <a:off x="1989" y="2030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8.38</a:t>
              </a:r>
              <a:endParaRPr lang="en-US"/>
            </a:p>
          </p:txBody>
        </p:sp>
        <p:sp>
          <p:nvSpPr>
            <p:cNvPr id="17440" name="Rectangle 34"/>
            <p:cNvSpPr>
              <a:spLocks noChangeArrowheads="1"/>
            </p:cNvSpPr>
            <p:nvPr/>
          </p:nvSpPr>
          <p:spPr bwMode="auto">
            <a:xfrm>
              <a:off x="2429" y="2030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0.38</a:t>
              </a:r>
              <a:endParaRPr lang="en-US"/>
            </a:p>
          </p:txBody>
        </p:sp>
        <p:sp>
          <p:nvSpPr>
            <p:cNvPr id="17441" name="Rectangle 35"/>
            <p:cNvSpPr>
              <a:spLocks noChangeArrowheads="1"/>
            </p:cNvSpPr>
            <p:nvPr/>
          </p:nvSpPr>
          <p:spPr bwMode="auto">
            <a:xfrm>
              <a:off x="2868" y="2030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0.05</a:t>
              </a:r>
              <a:endParaRPr lang="en-US"/>
            </a:p>
          </p:txBody>
        </p:sp>
        <p:sp>
          <p:nvSpPr>
            <p:cNvPr id="17442" name="Rectangle 36"/>
            <p:cNvSpPr>
              <a:spLocks noChangeArrowheads="1"/>
            </p:cNvSpPr>
            <p:nvPr/>
          </p:nvSpPr>
          <p:spPr bwMode="auto">
            <a:xfrm>
              <a:off x="3308" y="2030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0.02</a:t>
              </a:r>
              <a:endParaRPr lang="en-US"/>
            </a:p>
          </p:txBody>
        </p:sp>
        <p:sp>
          <p:nvSpPr>
            <p:cNvPr id="17443" name="Rectangle 37"/>
            <p:cNvSpPr>
              <a:spLocks noChangeArrowheads="1"/>
            </p:cNvSpPr>
            <p:nvPr/>
          </p:nvSpPr>
          <p:spPr bwMode="auto">
            <a:xfrm>
              <a:off x="3747" y="2030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0.01</a:t>
              </a:r>
              <a:endParaRPr lang="en-US"/>
            </a:p>
          </p:txBody>
        </p:sp>
        <p:sp>
          <p:nvSpPr>
            <p:cNvPr id="17444" name="Rectangle 38"/>
            <p:cNvSpPr>
              <a:spLocks noChangeArrowheads="1"/>
            </p:cNvSpPr>
            <p:nvPr/>
          </p:nvSpPr>
          <p:spPr bwMode="auto">
            <a:xfrm>
              <a:off x="4186" y="2030"/>
              <a:ext cx="309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0.00</a:t>
              </a:r>
              <a:endParaRPr lang="en-US"/>
            </a:p>
          </p:txBody>
        </p:sp>
        <p:sp>
          <p:nvSpPr>
            <p:cNvPr id="17445" name="Rectangle 39"/>
            <p:cNvSpPr>
              <a:spLocks noChangeArrowheads="1"/>
            </p:cNvSpPr>
            <p:nvPr/>
          </p:nvSpPr>
          <p:spPr bwMode="auto">
            <a:xfrm>
              <a:off x="4660" y="2030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0.02</a:t>
              </a:r>
              <a:endParaRPr lang="en-US"/>
            </a:p>
          </p:txBody>
        </p:sp>
        <p:sp>
          <p:nvSpPr>
            <p:cNvPr id="17446" name="Rectangle 40"/>
            <p:cNvSpPr>
              <a:spLocks noChangeArrowheads="1"/>
            </p:cNvSpPr>
            <p:nvPr/>
          </p:nvSpPr>
          <p:spPr bwMode="auto">
            <a:xfrm>
              <a:off x="754" y="2200"/>
              <a:ext cx="147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A</a:t>
              </a:r>
              <a:endParaRPr lang="en-US"/>
            </a:p>
          </p:txBody>
        </p:sp>
        <p:sp>
          <p:nvSpPr>
            <p:cNvPr id="17447" name="Rectangle 41"/>
            <p:cNvSpPr>
              <a:spLocks noChangeArrowheads="1"/>
            </p:cNvSpPr>
            <p:nvPr/>
          </p:nvSpPr>
          <p:spPr bwMode="auto">
            <a:xfrm>
              <a:off x="1111" y="2200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0.06</a:t>
              </a:r>
              <a:endParaRPr lang="en-US"/>
            </a:p>
          </p:txBody>
        </p:sp>
        <p:sp>
          <p:nvSpPr>
            <p:cNvPr id="17448" name="Rectangle 42"/>
            <p:cNvSpPr>
              <a:spLocks noChangeArrowheads="1"/>
            </p:cNvSpPr>
            <p:nvPr/>
          </p:nvSpPr>
          <p:spPr bwMode="auto">
            <a:xfrm>
              <a:off x="1550" y="2200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2.82</a:t>
              </a:r>
              <a:endParaRPr lang="en-US"/>
            </a:p>
          </p:txBody>
        </p:sp>
        <p:sp>
          <p:nvSpPr>
            <p:cNvPr id="17449" name="Rectangle 43"/>
            <p:cNvSpPr>
              <a:spLocks noChangeArrowheads="1"/>
            </p:cNvSpPr>
            <p:nvPr/>
          </p:nvSpPr>
          <p:spPr bwMode="auto">
            <a:xfrm>
              <a:off x="1956" y="2200"/>
              <a:ext cx="31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90.88</a:t>
              </a:r>
              <a:endParaRPr lang="en-US"/>
            </a:p>
          </p:txBody>
        </p:sp>
        <p:sp>
          <p:nvSpPr>
            <p:cNvPr id="17450" name="Rectangle 44"/>
            <p:cNvSpPr>
              <a:spLocks noChangeArrowheads="1"/>
            </p:cNvSpPr>
            <p:nvPr/>
          </p:nvSpPr>
          <p:spPr bwMode="auto">
            <a:xfrm>
              <a:off x="2429" y="2200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5.52</a:t>
              </a:r>
              <a:endParaRPr lang="en-US"/>
            </a:p>
          </p:txBody>
        </p:sp>
        <p:sp>
          <p:nvSpPr>
            <p:cNvPr id="17451" name="Rectangle 45"/>
            <p:cNvSpPr>
              <a:spLocks noChangeArrowheads="1"/>
            </p:cNvSpPr>
            <p:nvPr/>
          </p:nvSpPr>
          <p:spPr bwMode="auto">
            <a:xfrm>
              <a:off x="2868" y="2200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0.51</a:t>
              </a:r>
              <a:endParaRPr lang="en-US"/>
            </a:p>
          </p:txBody>
        </p:sp>
        <p:sp>
          <p:nvSpPr>
            <p:cNvPr id="17452" name="Rectangle 46"/>
            <p:cNvSpPr>
              <a:spLocks noChangeArrowheads="1"/>
            </p:cNvSpPr>
            <p:nvPr/>
          </p:nvSpPr>
          <p:spPr bwMode="auto">
            <a:xfrm>
              <a:off x="3308" y="2200"/>
              <a:ext cx="309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0.11</a:t>
              </a:r>
              <a:endParaRPr lang="en-US"/>
            </a:p>
          </p:txBody>
        </p:sp>
        <p:sp>
          <p:nvSpPr>
            <p:cNvPr id="17453" name="Rectangle 47"/>
            <p:cNvSpPr>
              <a:spLocks noChangeArrowheads="1"/>
            </p:cNvSpPr>
            <p:nvPr/>
          </p:nvSpPr>
          <p:spPr bwMode="auto">
            <a:xfrm>
              <a:off x="3747" y="2200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0.03</a:t>
              </a:r>
              <a:endParaRPr lang="en-US"/>
            </a:p>
          </p:txBody>
        </p:sp>
        <p:sp>
          <p:nvSpPr>
            <p:cNvPr id="17454" name="Rectangle 48"/>
            <p:cNvSpPr>
              <a:spLocks noChangeArrowheads="1"/>
            </p:cNvSpPr>
            <p:nvPr/>
          </p:nvSpPr>
          <p:spPr bwMode="auto">
            <a:xfrm>
              <a:off x="4186" y="2200"/>
              <a:ext cx="309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0.01</a:t>
              </a:r>
              <a:endParaRPr lang="en-US"/>
            </a:p>
          </p:txBody>
        </p:sp>
        <p:sp>
          <p:nvSpPr>
            <p:cNvPr id="17455" name="Rectangle 49"/>
            <p:cNvSpPr>
              <a:spLocks noChangeArrowheads="1"/>
            </p:cNvSpPr>
            <p:nvPr/>
          </p:nvSpPr>
          <p:spPr bwMode="auto">
            <a:xfrm>
              <a:off x="4660" y="2200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0.06</a:t>
              </a:r>
              <a:endParaRPr lang="en-US"/>
            </a:p>
          </p:txBody>
        </p:sp>
        <p:sp>
          <p:nvSpPr>
            <p:cNvPr id="17456" name="Rectangle 50"/>
            <p:cNvSpPr>
              <a:spLocks noChangeArrowheads="1"/>
            </p:cNvSpPr>
            <p:nvPr/>
          </p:nvSpPr>
          <p:spPr bwMode="auto">
            <a:xfrm>
              <a:off x="692" y="2371"/>
              <a:ext cx="272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Baa</a:t>
              </a:r>
              <a:endParaRPr lang="en-US"/>
            </a:p>
          </p:txBody>
        </p:sp>
        <p:sp>
          <p:nvSpPr>
            <p:cNvPr id="17457" name="Rectangle 51"/>
            <p:cNvSpPr>
              <a:spLocks noChangeArrowheads="1"/>
            </p:cNvSpPr>
            <p:nvPr/>
          </p:nvSpPr>
          <p:spPr bwMode="auto">
            <a:xfrm>
              <a:off x="1111" y="2371"/>
              <a:ext cx="309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0.05</a:t>
              </a:r>
              <a:endParaRPr lang="en-US"/>
            </a:p>
          </p:txBody>
        </p:sp>
        <p:sp>
          <p:nvSpPr>
            <p:cNvPr id="17458" name="Rectangle 52"/>
            <p:cNvSpPr>
              <a:spLocks noChangeArrowheads="1"/>
            </p:cNvSpPr>
            <p:nvPr/>
          </p:nvSpPr>
          <p:spPr bwMode="auto">
            <a:xfrm>
              <a:off x="1550" y="2371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0.19</a:t>
              </a:r>
              <a:endParaRPr lang="en-US"/>
            </a:p>
          </p:txBody>
        </p:sp>
        <p:sp>
          <p:nvSpPr>
            <p:cNvPr id="17459" name="Rectangle 53"/>
            <p:cNvSpPr>
              <a:spLocks noChangeArrowheads="1"/>
            </p:cNvSpPr>
            <p:nvPr/>
          </p:nvSpPr>
          <p:spPr bwMode="auto">
            <a:xfrm>
              <a:off x="1989" y="2371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4.79</a:t>
              </a:r>
              <a:endParaRPr lang="en-US"/>
            </a:p>
          </p:txBody>
        </p:sp>
        <p:sp>
          <p:nvSpPr>
            <p:cNvPr id="17460" name="Rectangle 54"/>
            <p:cNvSpPr>
              <a:spLocks noChangeArrowheads="1"/>
            </p:cNvSpPr>
            <p:nvPr/>
          </p:nvSpPr>
          <p:spPr bwMode="auto">
            <a:xfrm>
              <a:off x="2396" y="2371"/>
              <a:ext cx="31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89.41</a:t>
              </a:r>
              <a:endParaRPr lang="en-US"/>
            </a:p>
          </p:txBody>
        </p:sp>
        <p:sp>
          <p:nvSpPr>
            <p:cNvPr id="17461" name="Rectangle 55"/>
            <p:cNvSpPr>
              <a:spLocks noChangeArrowheads="1"/>
            </p:cNvSpPr>
            <p:nvPr/>
          </p:nvSpPr>
          <p:spPr bwMode="auto">
            <a:xfrm>
              <a:off x="2868" y="2371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4.35</a:t>
              </a:r>
              <a:endParaRPr lang="en-US"/>
            </a:p>
          </p:txBody>
        </p:sp>
        <p:sp>
          <p:nvSpPr>
            <p:cNvPr id="17462" name="Rectangle 56"/>
            <p:cNvSpPr>
              <a:spLocks noChangeArrowheads="1"/>
            </p:cNvSpPr>
            <p:nvPr/>
          </p:nvSpPr>
          <p:spPr bwMode="auto">
            <a:xfrm>
              <a:off x="3308" y="2371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0.82</a:t>
              </a:r>
              <a:endParaRPr lang="en-US"/>
            </a:p>
          </p:txBody>
        </p:sp>
        <p:sp>
          <p:nvSpPr>
            <p:cNvPr id="17463" name="Rectangle 57"/>
            <p:cNvSpPr>
              <a:spLocks noChangeArrowheads="1"/>
            </p:cNvSpPr>
            <p:nvPr/>
          </p:nvSpPr>
          <p:spPr bwMode="auto">
            <a:xfrm>
              <a:off x="3747" y="2371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0.18</a:t>
              </a:r>
              <a:endParaRPr lang="en-US"/>
            </a:p>
          </p:txBody>
        </p:sp>
        <p:sp>
          <p:nvSpPr>
            <p:cNvPr id="17464" name="Rectangle 58"/>
            <p:cNvSpPr>
              <a:spLocks noChangeArrowheads="1"/>
            </p:cNvSpPr>
            <p:nvPr/>
          </p:nvSpPr>
          <p:spPr bwMode="auto">
            <a:xfrm>
              <a:off x="4186" y="2371"/>
              <a:ext cx="309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0.02</a:t>
              </a:r>
              <a:endParaRPr lang="en-US"/>
            </a:p>
          </p:txBody>
        </p:sp>
        <p:sp>
          <p:nvSpPr>
            <p:cNvPr id="17465" name="Rectangle 59"/>
            <p:cNvSpPr>
              <a:spLocks noChangeArrowheads="1"/>
            </p:cNvSpPr>
            <p:nvPr/>
          </p:nvSpPr>
          <p:spPr bwMode="auto">
            <a:xfrm>
              <a:off x="4660" y="2371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0.19</a:t>
              </a:r>
              <a:endParaRPr lang="en-US"/>
            </a:p>
          </p:txBody>
        </p:sp>
        <p:sp>
          <p:nvSpPr>
            <p:cNvPr id="17466" name="Rectangle 60"/>
            <p:cNvSpPr>
              <a:spLocks noChangeArrowheads="1"/>
            </p:cNvSpPr>
            <p:nvPr/>
          </p:nvSpPr>
          <p:spPr bwMode="auto">
            <a:xfrm>
              <a:off x="725" y="2541"/>
              <a:ext cx="208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Ba</a:t>
              </a:r>
              <a:endParaRPr lang="en-US"/>
            </a:p>
          </p:txBody>
        </p:sp>
        <p:sp>
          <p:nvSpPr>
            <p:cNvPr id="17467" name="Rectangle 61"/>
            <p:cNvSpPr>
              <a:spLocks noChangeArrowheads="1"/>
            </p:cNvSpPr>
            <p:nvPr/>
          </p:nvSpPr>
          <p:spPr bwMode="auto">
            <a:xfrm>
              <a:off x="1111" y="2541"/>
              <a:ext cx="309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0.01</a:t>
              </a:r>
              <a:endParaRPr lang="en-US"/>
            </a:p>
          </p:txBody>
        </p:sp>
        <p:sp>
          <p:nvSpPr>
            <p:cNvPr id="17468" name="Rectangle 62"/>
            <p:cNvSpPr>
              <a:spLocks noChangeArrowheads="1"/>
            </p:cNvSpPr>
            <p:nvPr/>
          </p:nvSpPr>
          <p:spPr bwMode="auto">
            <a:xfrm>
              <a:off x="1550" y="2541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0.06</a:t>
              </a:r>
              <a:endParaRPr lang="en-US"/>
            </a:p>
          </p:txBody>
        </p:sp>
        <p:sp>
          <p:nvSpPr>
            <p:cNvPr id="17469" name="Rectangle 63"/>
            <p:cNvSpPr>
              <a:spLocks noChangeArrowheads="1"/>
            </p:cNvSpPr>
            <p:nvPr/>
          </p:nvSpPr>
          <p:spPr bwMode="auto">
            <a:xfrm>
              <a:off x="1989" y="2541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0.41</a:t>
              </a:r>
              <a:endParaRPr lang="en-US"/>
            </a:p>
          </p:txBody>
        </p:sp>
        <p:sp>
          <p:nvSpPr>
            <p:cNvPr id="17470" name="Rectangle 64"/>
            <p:cNvSpPr>
              <a:spLocks noChangeArrowheads="1"/>
            </p:cNvSpPr>
            <p:nvPr/>
          </p:nvSpPr>
          <p:spPr bwMode="auto">
            <a:xfrm>
              <a:off x="2429" y="2541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6.22</a:t>
              </a:r>
              <a:endParaRPr lang="en-US"/>
            </a:p>
          </p:txBody>
        </p:sp>
        <p:sp>
          <p:nvSpPr>
            <p:cNvPr id="17471" name="Rectangle 65"/>
            <p:cNvSpPr>
              <a:spLocks noChangeArrowheads="1"/>
            </p:cNvSpPr>
            <p:nvPr/>
          </p:nvSpPr>
          <p:spPr bwMode="auto">
            <a:xfrm>
              <a:off x="2835" y="2541"/>
              <a:ext cx="31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83.43</a:t>
              </a:r>
              <a:endParaRPr lang="en-US"/>
            </a:p>
          </p:txBody>
        </p:sp>
        <p:sp>
          <p:nvSpPr>
            <p:cNvPr id="17472" name="Rectangle 66"/>
            <p:cNvSpPr>
              <a:spLocks noChangeArrowheads="1"/>
            </p:cNvSpPr>
            <p:nvPr/>
          </p:nvSpPr>
          <p:spPr bwMode="auto">
            <a:xfrm>
              <a:off x="3308" y="2541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7.97</a:t>
              </a:r>
              <a:endParaRPr lang="en-US"/>
            </a:p>
          </p:txBody>
        </p:sp>
        <p:sp>
          <p:nvSpPr>
            <p:cNvPr id="17473" name="Rectangle 67"/>
            <p:cNvSpPr>
              <a:spLocks noChangeArrowheads="1"/>
            </p:cNvSpPr>
            <p:nvPr/>
          </p:nvSpPr>
          <p:spPr bwMode="auto">
            <a:xfrm>
              <a:off x="3747" y="2541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0.59</a:t>
              </a:r>
              <a:endParaRPr lang="en-US"/>
            </a:p>
          </p:txBody>
        </p:sp>
        <p:sp>
          <p:nvSpPr>
            <p:cNvPr id="17474" name="Rectangle 68"/>
            <p:cNvSpPr>
              <a:spLocks noChangeArrowheads="1"/>
            </p:cNvSpPr>
            <p:nvPr/>
          </p:nvSpPr>
          <p:spPr bwMode="auto">
            <a:xfrm>
              <a:off x="4186" y="2541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0.09</a:t>
              </a:r>
              <a:endParaRPr lang="en-US"/>
            </a:p>
          </p:txBody>
        </p:sp>
        <p:sp>
          <p:nvSpPr>
            <p:cNvPr id="17475" name="Rectangle 69"/>
            <p:cNvSpPr>
              <a:spLocks noChangeArrowheads="1"/>
            </p:cNvSpPr>
            <p:nvPr/>
          </p:nvSpPr>
          <p:spPr bwMode="auto">
            <a:xfrm>
              <a:off x="4660" y="2541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1.22</a:t>
              </a:r>
              <a:endParaRPr lang="en-US"/>
            </a:p>
          </p:txBody>
        </p:sp>
        <p:sp>
          <p:nvSpPr>
            <p:cNvPr id="17476" name="Rectangle 70"/>
            <p:cNvSpPr>
              <a:spLocks noChangeArrowheads="1"/>
            </p:cNvSpPr>
            <p:nvPr/>
          </p:nvSpPr>
          <p:spPr bwMode="auto">
            <a:xfrm>
              <a:off x="757" y="2712"/>
              <a:ext cx="142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B</a:t>
              </a:r>
              <a:endParaRPr lang="en-US"/>
            </a:p>
          </p:txBody>
        </p:sp>
        <p:sp>
          <p:nvSpPr>
            <p:cNvPr id="17477" name="Rectangle 71"/>
            <p:cNvSpPr>
              <a:spLocks noChangeArrowheads="1"/>
            </p:cNvSpPr>
            <p:nvPr/>
          </p:nvSpPr>
          <p:spPr bwMode="auto">
            <a:xfrm>
              <a:off x="1111" y="2712"/>
              <a:ext cx="309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0.01</a:t>
              </a:r>
              <a:endParaRPr lang="en-US"/>
            </a:p>
          </p:txBody>
        </p:sp>
        <p:sp>
          <p:nvSpPr>
            <p:cNvPr id="17478" name="Rectangle 72"/>
            <p:cNvSpPr>
              <a:spLocks noChangeArrowheads="1"/>
            </p:cNvSpPr>
            <p:nvPr/>
          </p:nvSpPr>
          <p:spPr bwMode="auto">
            <a:xfrm>
              <a:off x="1550" y="2712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0.04</a:t>
              </a:r>
              <a:endParaRPr lang="en-US"/>
            </a:p>
          </p:txBody>
        </p:sp>
        <p:sp>
          <p:nvSpPr>
            <p:cNvPr id="17479" name="Rectangle 73"/>
            <p:cNvSpPr>
              <a:spLocks noChangeArrowheads="1"/>
            </p:cNvSpPr>
            <p:nvPr/>
          </p:nvSpPr>
          <p:spPr bwMode="auto">
            <a:xfrm>
              <a:off x="1989" y="2712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0.14</a:t>
              </a:r>
              <a:endParaRPr lang="en-US"/>
            </a:p>
          </p:txBody>
        </p:sp>
        <p:sp>
          <p:nvSpPr>
            <p:cNvPr id="17480" name="Rectangle 74"/>
            <p:cNvSpPr>
              <a:spLocks noChangeArrowheads="1"/>
            </p:cNvSpPr>
            <p:nvPr/>
          </p:nvSpPr>
          <p:spPr bwMode="auto">
            <a:xfrm>
              <a:off x="2429" y="2712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0.38</a:t>
              </a:r>
              <a:endParaRPr lang="en-US"/>
            </a:p>
          </p:txBody>
        </p:sp>
        <p:sp>
          <p:nvSpPr>
            <p:cNvPr id="17481" name="Rectangle 75"/>
            <p:cNvSpPr>
              <a:spLocks noChangeArrowheads="1"/>
            </p:cNvSpPr>
            <p:nvPr/>
          </p:nvSpPr>
          <p:spPr bwMode="auto">
            <a:xfrm>
              <a:off x="2868" y="2712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5.32</a:t>
              </a:r>
              <a:endParaRPr lang="en-US"/>
            </a:p>
          </p:txBody>
        </p:sp>
        <p:sp>
          <p:nvSpPr>
            <p:cNvPr id="17482" name="Rectangle 76"/>
            <p:cNvSpPr>
              <a:spLocks noChangeArrowheads="1"/>
            </p:cNvSpPr>
            <p:nvPr/>
          </p:nvSpPr>
          <p:spPr bwMode="auto">
            <a:xfrm>
              <a:off x="3274" y="2712"/>
              <a:ext cx="31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82.19</a:t>
              </a:r>
              <a:endParaRPr lang="en-US"/>
            </a:p>
          </p:txBody>
        </p:sp>
        <p:sp>
          <p:nvSpPr>
            <p:cNvPr id="17483" name="Rectangle 77"/>
            <p:cNvSpPr>
              <a:spLocks noChangeArrowheads="1"/>
            </p:cNvSpPr>
            <p:nvPr/>
          </p:nvSpPr>
          <p:spPr bwMode="auto">
            <a:xfrm>
              <a:off x="3747" y="2712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6.45</a:t>
              </a:r>
              <a:endParaRPr lang="en-US"/>
            </a:p>
          </p:txBody>
        </p:sp>
        <p:sp>
          <p:nvSpPr>
            <p:cNvPr id="17484" name="Rectangle 78"/>
            <p:cNvSpPr>
              <a:spLocks noChangeArrowheads="1"/>
            </p:cNvSpPr>
            <p:nvPr/>
          </p:nvSpPr>
          <p:spPr bwMode="auto">
            <a:xfrm>
              <a:off x="4186" y="2712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0.74</a:t>
              </a:r>
              <a:endParaRPr lang="en-US"/>
            </a:p>
          </p:txBody>
        </p:sp>
        <p:sp>
          <p:nvSpPr>
            <p:cNvPr id="17485" name="Rectangle 79"/>
            <p:cNvSpPr>
              <a:spLocks noChangeArrowheads="1"/>
            </p:cNvSpPr>
            <p:nvPr/>
          </p:nvSpPr>
          <p:spPr bwMode="auto">
            <a:xfrm>
              <a:off x="4660" y="2712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4.73</a:t>
              </a:r>
              <a:endParaRPr lang="en-US"/>
            </a:p>
          </p:txBody>
        </p:sp>
        <p:sp>
          <p:nvSpPr>
            <p:cNvPr id="17486" name="Rectangle 80"/>
            <p:cNvSpPr>
              <a:spLocks noChangeArrowheads="1"/>
            </p:cNvSpPr>
            <p:nvPr/>
          </p:nvSpPr>
          <p:spPr bwMode="auto">
            <a:xfrm>
              <a:off x="692" y="2882"/>
              <a:ext cx="271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Caa</a:t>
              </a:r>
              <a:endParaRPr lang="en-US"/>
            </a:p>
          </p:txBody>
        </p:sp>
        <p:sp>
          <p:nvSpPr>
            <p:cNvPr id="17487" name="Rectangle 81"/>
            <p:cNvSpPr>
              <a:spLocks noChangeArrowheads="1"/>
            </p:cNvSpPr>
            <p:nvPr/>
          </p:nvSpPr>
          <p:spPr bwMode="auto">
            <a:xfrm>
              <a:off x="1111" y="2882"/>
              <a:ext cx="309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 dirty="0">
                  <a:solidFill>
                    <a:srgbClr val="000000"/>
                  </a:solidFill>
                  <a:latin typeface="Calibri" pitchFamily="34" charset="0"/>
                </a:rPr>
                <a:t>0.00</a:t>
              </a:r>
              <a:endParaRPr lang="en-US" dirty="0"/>
            </a:p>
          </p:txBody>
        </p:sp>
        <p:sp>
          <p:nvSpPr>
            <p:cNvPr id="17488" name="Rectangle 82"/>
            <p:cNvSpPr>
              <a:spLocks noChangeArrowheads="1"/>
            </p:cNvSpPr>
            <p:nvPr/>
          </p:nvSpPr>
          <p:spPr bwMode="auto">
            <a:xfrm>
              <a:off x="1550" y="2882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0.02</a:t>
              </a:r>
              <a:endParaRPr lang="en-US"/>
            </a:p>
          </p:txBody>
        </p:sp>
        <p:sp>
          <p:nvSpPr>
            <p:cNvPr id="17489" name="Rectangle 83"/>
            <p:cNvSpPr>
              <a:spLocks noChangeArrowheads="1"/>
            </p:cNvSpPr>
            <p:nvPr/>
          </p:nvSpPr>
          <p:spPr bwMode="auto">
            <a:xfrm>
              <a:off x="1989" y="2882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0.02</a:t>
              </a:r>
              <a:endParaRPr lang="en-US"/>
            </a:p>
          </p:txBody>
        </p:sp>
        <p:sp>
          <p:nvSpPr>
            <p:cNvPr id="17490" name="Rectangle 84"/>
            <p:cNvSpPr>
              <a:spLocks noChangeArrowheads="1"/>
            </p:cNvSpPr>
            <p:nvPr/>
          </p:nvSpPr>
          <p:spPr bwMode="auto">
            <a:xfrm>
              <a:off x="2429" y="2882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0.16</a:t>
              </a:r>
              <a:endParaRPr lang="en-US"/>
            </a:p>
          </p:txBody>
        </p:sp>
        <p:sp>
          <p:nvSpPr>
            <p:cNvPr id="17491" name="Rectangle 85"/>
            <p:cNvSpPr>
              <a:spLocks noChangeArrowheads="1"/>
            </p:cNvSpPr>
            <p:nvPr/>
          </p:nvSpPr>
          <p:spPr bwMode="auto">
            <a:xfrm>
              <a:off x="2868" y="2882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0.53</a:t>
              </a:r>
              <a:endParaRPr lang="en-US"/>
            </a:p>
          </p:txBody>
        </p:sp>
        <p:sp>
          <p:nvSpPr>
            <p:cNvPr id="17492" name="Rectangle 86"/>
            <p:cNvSpPr>
              <a:spLocks noChangeArrowheads="1"/>
            </p:cNvSpPr>
            <p:nvPr/>
          </p:nvSpPr>
          <p:spPr bwMode="auto">
            <a:xfrm>
              <a:off x="3308" y="2882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9.41</a:t>
              </a:r>
              <a:endParaRPr lang="en-US"/>
            </a:p>
          </p:txBody>
        </p:sp>
        <p:sp>
          <p:nvSpPr>
            <p:cNvPr id="17493" name="Rectangle 87"/>
            <p:cNvSpPr>
              <a:spLocks noChangeArrowheads="1"/>
            </p:cNvSpPr>
            <p:nvPr/>
          </p:nvSpPr>
          <p:spPr bwMode="auto">
            <a:xfrm>
              <a:off x="3714" y="2882"/>
              <a:ext cx="31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68.43</a:t>
              </a:r>
              <a:endParaRPr lang="en-US"/>
            </a:p>
          </p:txBody>
        </p:sp>
        <p:sp>
          <p:nvSpPr>
            <p:cNvPr id="17494" name="Rectangle 88"/>
            <p:cNvSpPr>
              <a:spLocks noChangeArrowheads="1"/>
            </p:cNvSpPr>
            <p:nvPr/>
          </p:nvSpPr>
          <p:spPr bwMode="auto">
            <a:xfrm>
              <a:off x="4186" y="2882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4.67</a:t>
              </a:r>
              <a:endParaRPr lang="en-US"/>
            </a:p>
          </p:txBody>
        </p:sp>
        <p:sp>
          <p:nvSpPr>
            <p:cNvPr id="17495" name="Rectangle 89"/>
            <p:cNvSpPr>
              <a:spLocks noChangeArrowheads="1"/>
            </p:cNvSpPr>
            <p:nvPr/>
          </p:nvSpPr>
          <p:spPr bwMode="auto">
            <a:xfrm>
              <a:off x="4627" y="2882"/>
              <a:ext cx="31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16.76</a:t>
              </a:r>
              <a:endParaRPr lang="en-US"/>
            </a:p>
          </p:txBody>
        </p:sp>
        <p:sp>
          <p:nvSpPr>
            <p:cNvPr id="17496" name="Rectangle 90"/>
            <p:cNvSpPr>
              <a:spLocks noChangeArrowheads="1"/>
            </p:cNvSpPr>
            <p:nvPr/>
          </p:nvSpPr>
          <p:spPr bwMode="auto">
            <a:xfrm>
              <a:off x="668" y="3052"/>
              <a:ext cx="321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Ca-C</a:t>
              </a:r>
              <a:endParaRPr lang="en-US"/>
            </a:p>
          </p:txBody>
        </p:sp>
        <p:sp>
          <p:nvSpPr>
            <p:cNvPr id="17497" name="Rectangle 91"/>
            <p:cNvSpPr>
              <a:spLocks noChangeArrowheads="1"/>
            </p:cNvSpPr>
            <p:nvPr/>
          </p:nvSpPr>
          <p:spPr bwMode="auto">
            <a:xfrm>
              <a:off x="1111" y="3052"/>
              <a:ext cx="309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0.00</a:t>
              </a:r>
              <a:endParaRPr lang="en-US"/>
            </a:p>
          </p:txBody>
        </p:sp>
        <p:sp>
          <p:nvSpPr>
            <p:cNvPr id="17498" name="Rectangle 92"/>
            <p:cNvSpPr>
              <a:spLocks noChangeArrowheads="1"/>
            </p:cNvSpPr>
            <p:nvPr/>
          </p:nvSpPr>
          <p:spPr bwMode="auto">
            <a:xfrm>
              <a:off x="1550" y="3052"/>
              <a:ext cx="309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0.00</a:t>
              </a:r>
              <a:endParaRPr lang="en-US"/>
            </a:p>
          </p:txBody>
        </p:sp>
        <p:sp>
          <p:nvSpPr>
            <p:cNvPr id="17499" name="Rectangle 93"/>
            <p:cNvSpPr>
              <a:spLocks noChangeArrowheads="1"/>
            </p:cNvSpPr>
            <p:nvPr/>
          </p:nvSpPr>
          <p:spPr bwMode="auto">
            <a:xfrm>
              <a:off x="1989" y="3052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0.00</a:t>
              </a:r>
              <a:endParaRPr lang="en-US"/>
            </a:p>
          </p:txBody>
        </p:sp>
        <p:sp>
          <p:nvSpPr>
            <p:cNvPr id="17500" name="Rectangle 94"/>
            <p:cNvSpPr>
              <a:spLocks noChangeArrowheads="1"/>
            </p:cNvSpPr>
            <p:nvPr/>
          </p:nvSpPr>
          <p:spPr bwMode="auto">
            <a:xfrm>
              <a:off x="2429" y="3052"/>
              <a:ext cx="309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0.00</a:t>
              </a:r>
              <a:endParaRPr lang="en-US"/>
            </a:p>
          </p:txBody>
        </p:sp>
        <p:sp>
          <p:nvSpPr>
            <p:cNvPr id="17501" name="Rectangle 95"/>
            <p:cNvSpPr>
              <a:spLocks noChangeArrowheads="1"/>
            </p:cNvSpPr>
            <p:nvPr/>
          </p:nvSpPr>
          <p:spPr bwMode="auto">
            <a:xfrm>
              <a:off x="2868" y="3052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0.39</a:t>
              </a:r>
              <a:endParaRPr lang="en-US"/>
            </a:p>
          </p:txBody>
        </p:sp>
        <p:sp>
          <p:nvSpPr>
            <p:cNvPr id="17502" name="Rectangle 96"/>
            <p:cNvSpPr>
              <a:spLocks noChangeArrowheads="1"/>
            </p:cNvSpPr>
            <p:nvPr/>
          </p:nvSpPr>
          <p:spPr bwMode="auto">
            <a:xfrm>
              <a:off x="3308" y="3052"/>
              <a:ext cx="24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2.85</a:t>
              </a:r>
              <a:endParaRPr lang="en-US"/>
            </a:p>
          </p:txBody>
        </p:sp>
        <p:sp>
          <p:nvSpPr>
            <p:cNvPr id="17503" name="Rectangle 97"/>
            <p:cNvSpPr>
              <a:spLocks noChangeArrowheads="1"/>
            </p:cNvSpPr>
            <p:nvPr/>
          </p:nvSpPr>
          <p:spPr bwMode="auto">
            <a:xfrm>
              <a:off x="3747" y="3052"/>
              <a:ext cx="31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10.66</a:t>
              </a:r>
              <a:endParaRPr lang="en-US"/>
            </a:p>
          </p:txBody>
        </p:sp>
        <p:sp>
          <p:nvSpPr>
            <p:cNvPr id="17504" name="Rectangle 98"/>
            <p:cNvSpPr>
              <a:spLocks noChangeArrowheads="1"/>
            </p:cNvSpPr>
            <p:nvPr/>
          </p:nvSpPr>
          <p:spPr bwMode="auto">
            <a:xfrm>
              <a:off x="4153" y="3052"/>
              <a:ext cx="31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43.54</a:t>
              </a:r>
              <a:endParaRPr lang="en-US"/>
            </a:p>
          </p:txBody>
        </p:sp>
        <p:sp>
          <p:nvSpPr>
            <p:cNvPr id="17505" name="Rectangle 99"/>
            <p:cNvSpPr>
              <a:spLocks noChangeArrowheads="1"/>
            </p:cNvSpPr>
            <p:nvPr/>
          </p:nvSpPr>
          <p:spPr bwMode="auto">
            <a:xfrm>
              <a:off x="4627" y="3052"/>
              <a:ext cx="31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42.56</a:t>
              </a:r>
              <a:endParaRPr lang="en-US"/>
            </a:p>
          </p:txBody>
        </p:sp>
        <p:sp>
          <p:nvSpPr>
            <p:cNvPr id="17506" name="Rectangle 100"/>
            <p:cNvSpPr>
              <a:spLocks noChangeArrowheads="1"/>
            </p:cNvSpPr>
            <p:nvPr/>
          </p:nvSpPr>
          <p:spPr bwMode="auto">
            <a:xfrm>
              <a:off x="592" y="3223"/>
              <a:ext cx="476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Default</a:t>
              </a:r>
              <a:endParaRPr lang="en-US"/>
            </a:p>
          </p:txBody>
        </p:sp>
        <p:sp>
          <p:nvSpPr>
            <p:cNvPr id="17507" name="Rectangle 101"/>
            <p:cNvSpPr>
              <a:spLocks noChangeArrowheads="1"/>
            </p:cNvSpPr>
            <p:nvPr/>
          </p:nvSpPr>
          <p:spPr bwMode="auto">
            <a:xfrm>
              <a:off x="1111" y="3223"/>
              <a:ext cx="309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0.00</a:t>
              </a:r>
              <a:endParaRPr lang="en-US"/>
            </a:p>
          </p:txBody>
        </p:sp>
        <p:sp>
          <p:nvSpPr>
            <p:cNvPr id="17508" name="Rectangle 102"/>
            <p:cNvSpPr>
              <a:spLocks noChangeArrowheads="1"/>
            </p:cNvSpPr>
            <p:nvPr/>
          </p:nvSpPr>
          <p:spPr bwMode="auto">
            <a:xfrm>
              <a:off x="1550" y="3223"/>
              <a:ext cx="309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0.00</a:t>
              </a:r>
              <a:endParaRPr lang="en-US"/>
            </a:p>
          </p:txBody>
        </p:sp>
        <p:sp>
          <p:nvSpPr>
            <p:cNvPr id="17509" name="Rectangle 103"/>
            <p:cNvSpPr>
              <a:spLocks noChangeArrowheads="1"/>
            </p:cNvSpPr>
            <p:nvPr/>
          </p:nvSpPr>
          <p:spPr bwMode="auto">
            <a:xfrm>
              <a:off x="1989" y="3223"/>
              <a:ext cx="309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0.00</a:t>
              </a:r>
              <a:endParaRPr lang="en-US"/>
            </a:p>
          </p:txBody>
        </p:sp>
        <p:sp>
          <p:nvSpPr>
            <p:cNvPr id="17510" name="Rectangle 104"/>
            <p:cNvSpPr>
              <a:spLocks noChangeArrowheads="1"/>
            </p:cNvSpPr>
            <p:nvPr/>
          </p:nvSpPr>
          <p:spPr bwMode="auto">
            <a:xfrm>
              <a:off x="2429" y="3223"/>
              <a:ext cx="309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0.00</a:t>
              </a:r>
              <a:endParaRPr lang="en-US"/>
            </a:p>
          </p:txBody>
        </p:sp>
        <p:sp>
          <p:nvSpPr>
            <p:cNvPr id="17511" name="Rectangle 105"/>
            <p:cNvSpPr>
              <a:spLocks noChangeArrowheads="1"/>
            </p:cNvSpPr>
            <p:nvPr/>
          </p:nvSpPr>
          <p:spPr bwMode="auto">
            <a:xfrm>
              <a:off x="2868" y="3223"/>
              <a:ext cx="309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0.00</a:t>
              </a:r>
              <a:endParaRPr lang="en-US"/>
            </a:p>
          </p:txBody>
        </p:sp>
        <p:sp>
          <p:nvSpPr>
            <p:cNvPr id="17512" name="Rectangle 106"/>
            <p:cNvSpPr>
              <a:spLocks noChangeArrowheads="1"/>
            </p:cNvSpPr>
            <p:nvPr/>
          </p:nvSpPr>
          <p:spPr bwMode="auto">
            <a:xfrm>
              <a:off x="3308" y="3223"/>
              <a:ext cx="309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0.00</a:t>
              </a:r>
              <a:endParaRPr lang="en-US"/>
            </a:p>
          </p:txBody>
        </p:sp>
        <p:sp>
          <p:nvSpPr>
            <p:cNvPr id="17513" name="Rectangle 107"/>
            <p:cNvSpPr>
              <a:spLocks noChangeArrowheads="1"/>
            </p:cNvSpPr>
            <p:nvPr/>
          </p:nvSpPr>
          <p:spPr bwMode="auto">
            <a:xfrm>
              <a:off x="3747" y="3223"/>
              <a:ext cx="309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0.00</a:t>
              </a:r>
              <a:endParaRPr lang="en-US"/>
            </a:p>
          </p:txBody>
        </p:sp>
        <p:sp>
          <p:nvSpPr>
            <p:cNvPr id="17514" name="Rectangle 108"/>
            <p:cNvSpPr>
              <a:spLocks noChangeArrowheads="1"/>
            </p:cNvSpPr>
            <p:nvPr/>
          </p:nvSpPr>
          <p:spPr bwMode="auto">
            <a:xfrm>
              <a:off x="4186" y="3223"/>
              <a:ext cx="309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0.00</a:t>
              </a:r>
              <a:endParaRPr lang="en-US"/>
            </a:p>
          </p:txBody>
        </p:sp>
        <p:sp>
          <p:nvSpPr>
            <p:cNvPr id="17515" name="Rectangle 109"/>
            <p:cNvSpPr>
              <a:spLocks noChangeArrowheads="1"/>
            </p:cNvSpPr>
            <p:nvPr/>
          </p:nvSpPr>
          <p:spPr bwMode="auto">
            <a:xfrm>
              <a:off x="4593" y="3223"/>
              <a:ext cx="447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100.00</a:t>
              </a:r>
              <a:endParaRPr lang="en-US"/>
            </a:p>
          </p:txBody>
        </p:sp>
        <p:sp>
          <p:nvSpPr>
            <p:cNvPr id="17516" name="Rectangle 110"/>
            <p:cNvSpPr>
              <a:spLocks noChangeArrowheads="1"/>
            </p:cNvSpPr>
            <p:nvPr/>
          </p:nvSpPr>
          <p:spPr bwMode="auto">
            <a:xfrm>
              <a:off x="2525" y="1519"/>
              <a:ext cx="1075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700">
                  <a:solidFill>
                    <a:srgbClr val="000000"/>
                  </a:solidFill>
                  <a:latin typeface="Calibri" pitchFamily="34" charset="0"/>
                </a:rPr>
                <a:t>Rating at year end</a:t>
              </a:r>
              <a:endParaRPr lang="en-US"/>
            </a:p>
          </p:txBody>
        </p:sp>
        <p:sp>
          <p:nvSpPr>
            <p:cNvPr id="17517" name="Line 111"/>
            <p:cNvSpPr>
              <a:spLocks noChangeShapeType="1"/>
            </p:cNvSpPr>
            <p:nvPr/>
          </p:nvSpPr>
          <p:spPr bwMode="auto">
            <a:xfrm>
              <a:off x="572" y="1517"/>
              <a:ext cx="44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18" name="Rectangle 112"/>
            <p:cNvSpPr>
              <a:spLocks noChangeArrowheads="1"/>
            </p:cNvSpPr>
            <p:nvPr/>
          </p:nvSpPr>
          <p:spPr bwMode="auto">
            <a:xfrm>
              <a:off x="572" y="1517"/>
              <a:ext cx="4458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19" name="Line 113"/>
            <p:cNvSpPr>
              <a:spLocks noChangeShapeType="1"/>
            </p:cNvSpPr>
            <p:nvPr/>
          </p:nvSpPr>
          <p:spPr bwMode="auto">
            <a:xfrm>
              <a:off x="572" y="1858"/>
              <a:ext cx="44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20" name="Rectangle 114"/>
            <p:cNvSpPr>
              <a:spLocks noChangeArrowheads="1"/>
            </p:cNvSpPr>
            <p:nvPr/>
          </p:nvSpPr>
          <p:spPr bwMode="auto">
            <a:xfrm>
              <a:off x="572" y="1858"/>
              <a:ext cx="4458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21" name="Line 115"/>
            <p:cNvSpPr>
              <a:spLocks noChangeShapeType="1"/>
            </p:cNvSpPr>
            <p:nvPr/>
          </p:nvSpPr>
          <p:spPr bwMode="auto">
            <a:xfrm>
              <a:off x="572" y="3391"/>
              <a:ext cx="445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22" name="Rectangle 116"/>
            <p:cNvSpPr>
              <a:spLocks noChangeArrowheads="1"/>
            </p:cNvSpPr>
            <p:nvPr/>
          </p:nvSpPr>
          <p:spPr bwMode="auto">
            <a:xfrm>
              <a:off x="572" y="3391"/>
              <a:ext cx="4458" cy="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6113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Rating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268760"/>
            <a:ext cx="6840760" cy="51055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3935" y="6381328"/>
            <a:ext cx="327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Deutsche Bank Annual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754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Rating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Credit Scoring – </a:t>
            </a:r>
          </a:p>
          <a:p>
            <a:pPr lvl="1"/>
            <a:r>
              <a:rPr lang="en-US" dirty="0" smtClean="0"/>
              <a:t>Statistical methods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ypically used for retail credit, credit cards and increasingly for SME</a:t>
            </a:r>
          </a:p>
          <a:p>
            <a:pPr lvl="1"/>
            <a:r>
              <a:rPr lang="en-US" dirty="0" smtClean="0"/>
              <a:t>Applied in automatic fashion</a:t>
            </a:r>
          </a:p>
          <a:p>
            <a:r>
              <a:rPr lang="en-US" dirty="0" smtClean="0"/>
              <a:t>Expert Judgment and Scorecards – </a:t>
            </a:r>
          </a:p>
          <a:p>
            <a:pPr lvl="1"/>
            <a:r>
              <a:rPr lang="en-US" dirty="0" smtClean="0"/>
              <a:t>Combined quantitative and qualitative method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ypically used for larger firms, sovereigns and </a:t>
            </a:r>
            <a:r>
              <a:rPr lang="en-US" dirty="0" err="1" smtClean="0"/>
              <a:t>munis</a:t>
            </a:r>
            <a:endParaRPr lang="en-US" dirty="0" smtClean="0"/>
          </a:p>
          <a:p>
            <a:pPr lvl="1"/>
            <a:r>
              <a:rPr lang="en-US" dirty="0" smtClean="0"/>
              <a:t>Applied on a credit by credit basis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4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Qualitative Response (QR)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What is the probability of default in the next period, conditional on current market and firm characteristics (typically accounting ratios)?</a:t>
            </a:r>
          </a:p>
          <a:p>
            <a:r>
              <a:rPr lang="en-US" dirty="0" smtClean="0"/>
              <a:t>The models take the form of: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Probit</a:t>
            </a:r>
            <a:r>
              <a:rPr lang="en-US" dirty="0" smtClean="0"/>
              <a:t> Model:</a:t>
            </a:r>
          </a:p>
          <a:p>
            <a:endParaRPr lang="en-US" dirty="0"/>
          </a:p>
          <a:p>
            <a:r>
              <a:rPr lang="en-US" dirty="0" err="1" smtClean="0"/>
              <a:t>Logit</a:t>
            </a:r>
            <a:r>
              <a:rPr lang="en-US" dirty="0" smtClean="0"/>
              <a:t> Model: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828525"/>
              </p:ext>
            </p:extLst>
          </p:nvPr>
        </p:nvGraphicFramePr>
        <p:xfrm>
          <a:off x="2549525" y="3573463"/>
          <a:ext cx="4179888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7" name="Equation" r:id="rId3" imgW="1790700" imgH="215900" progId="Equation.3">
                  <p:embed/>
                </p:oleObj>
              </mc:Choice>
              <mc:Fallback>
                <p:oleObj name="Equation" r:id="rId3" imgW="1790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49525" y="3573463"/>
                        <a:ext cx="4179888" cy="50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3498434"/>
              </p:ext>
            </p:extLst>
          </p:nvPr>
        </p:nvGraphicFramePr>
        <p:xfrm>
          <a:off x="3131841" y="4566408"/>
          <a:ext cx="1440160" cy="1577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8" name="Equation" r:id="rId5" imgW="787400" imgH="863600" progId="Equation.3">
                  <p:embed/>
                </p:oleObj>
              </mc:Choice>
              <mc:Fallback>
                <p:oleObj name="Equation" r:id="rId5" imgW="787400" imgH="863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31841" y="4566408"/>
                        <a:ext cx="1440160" cy="1577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127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 Risk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Risk of an obligor or counterparty default, which would lead to their failure to meet contractual obligations in relation to actual, contingent or potential claims. 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Loans: Mortgages, C&amp;I, </a:t>
            </a:r>
            <a:r>
              <a:rPr lang="en-US" dirty="0" smtClean="0"/>
              <a:t>CRE</a:t>
            </a:r>
          </a:p>
          <a:p>
            <a:pPr lvl="1"/>
            <a:r>
              <a:rPr lang="en-US" dirty="0" smtClean="0"/>
              <a:t>Corporate bonds, EM bonds, Muni bonds</a:t>
            </a:r>
            <a:endParaRPr lang="en-US" dirty="0" smtClean="0"/>
          </a:p>
          <a:p>
            <a:pPr lvl="1"/>
            <a:r>
              <a:rPr lang="en-US" dirty="0" smtClean="0"/>
              <a:t>Lines of Credit, Guarantees</a:t>
            </a:r>
          </a:p>
          <a:p>
            <a:pPr lvl="1"/>
            <a:r>
              <a:rPr lang="en-US" dirty="0" smtClean="0"/>
              <a:t>Trade Credit</a:t>
            </a:r>
          </a:p>
          <a:p>
            <a:pPr lvl="1"/>
            <a:r>
              <a:rPr lang="en-US" dirty="0" smtClean="0"/>
              <a:t>Counterparty Credit Risk</a:t>
            </a:r>
          </a:p>
          <a:p>
            <a:pPr lvl="1"/>
            <a:r>
              <a:rPr lang="en-US" dirty="0" smtClean="0"/>
              <a:t>Credit Default Swap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FA8F08E-4E86-411A-8FBC-9A37DCFB066C}" type="slidenum">
              <a:rPr lang="en-US" altLang="en-US" smtClean="0"/>
              <a:pPr eaLnBrk="1" hangingPunct="1"/>
              <a:t>2</a:t>
            </a:fld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0863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QR Models using MLE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we observe N companies, with characteristic x</a:t>
            </a:r>
            <a:r>
              <a:rPr lang="en-US" baseline="-25000" dirty="0" smtClean="0"/>
              <a:t>i</a:t>
            </a:r>
            <a:r>
              <a:rPr lang="en-US" dirty="0" smtClean="0"/>
              <a:t> and an indicator whether they defaulted, D</a:t>
            </a:r>
            <a:r>
              <a:rPr lang="en-US" baseline="-25000" dirty="0" smtClean="0"/>
              <a:t>i</a:t>
            </a:r>
            <a:endParaRPr lang="en-US" baseline="-25000" dirty="0"/>
          </a:p>
          <a:p>
            <a:r>
              <a:rPr lang="en-US" dirty="0" smtClean="0"/>
              <a:t>We can write the likelihood of one observation: </a:t>
            </a:r>
          </a:p>
          <a:p>
            <a:endParaRPr lang="en-US" dirty="0"/>
          </a:p>
          <a:p>
            <a:r>
              <a:rPr lang="en-US" dirty="0" smtClean="0"/>
              <a:t>The log likelihood of observing the data: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066197"/>
              </p:ext>
            </p:extLst>
          </p:nvPr>
        </p:nvGraphicFramePr>
        <p:xfrm>
          <a:off x="1960563" y="4060825"/>
          <a:ext cx="536575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53" name="Equation" r:id="rId3" imgW="2298700" imgH="279400" progId="Equation.3">
                  <p:embed/>
                </p:oleObj>
              </mc:Choice>
              <mc:Fallback>
                <p:oleObj name="Equation" r:id="rId3" imgW="22987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0563" y="4060825"/>
                        <a:ext cx="5365750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654768"/>
              </p:ext>
            </p:extLst>
          </p:nvPr>
        </p:nvGraphicFramePr>
        <p:xfrm>
          <a:off x="627063" y="5383213"/>
          <a:ext cx="8181975" cy="106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54" name="Equation" r:id="rId5" imgW="3505200" imgH="457200" progId="Equation.3">
                  <p:embed/>
                </p:oleObj>
              </mc:Choice>
              <mc:Fallback>
                <p:oleObj name="Equation" r:id="rId5" imgW="3505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7063" y="5383213"/>
                        <a:ext cx="8181975" cy="1065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8007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512540"/>
            <a:ext cx="8966200" cy="407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5445224"/>
            <a:ext cx="7416824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75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Discriminant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suppose that firm characteristics (</a:t>
            </a:r>
            <a:r>
              <a:rPr lang="en-US" i="1" dirty="0" smtClean="0"/>
              <a:t>x</a:t>
            </a:r>
            <a:r>
              <a:rPr lang="en-US" dirty="0" smtClean="0"/>
              <a:t>) have a multivariate Normal distribution conditional on whether the firm defaults or not.</a:t>
            </a:r>
          </a:p>
          <a:p>
            <a:r>
              <a:rPr lang="en-US" dirty="0" smtClean="0"/>
              <a:t>Assume they have the same covariance in both cases, but different means: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We can estimate the mean and covariance by their sample statistics.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12099"/>
              </p:ext>
            </p:extLst>
          </p:nvPr>
        </p:nvGraphicFramePr>
        <p:xfrm>
          <a:off x="1679575" y="3603625"/>
          <a:ext cx="5497513" cy="191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5" name="Equation" r:id="rId3" imgW="2590800" imgH="901700" progId="Equation.3">
                  <p:embed/>
                </p:oleObj>
              </mc:Choice>
              <mc:Fallback>
                <p:oleObj name="Equation" r:id="rId3" imgW="2590800" imgH="901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9575" y="3603625"/>
                        <a:ext cx="5497513" cy="1912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639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Discriminant Analysis (</a:t>
            </a:r>
            <a:r>
              <a:rPr lang="en-US" dirty="0" err="1" smtClean="0"/>
              <a:t>cont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Bayes Rule: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estimate P(D=1) by </a:t>
            </a:r>
            <a:r>
              <a:rPr lang="en-US" dirty="0" smtClean="0">
                <a:latin typeface="Symbol" charset="2"/>
                <a:cs typeface="Symbol" charset="2"/>
              </a:rPr>
              <a:t>p</a:t>
            </a:r>
            <a:r>
              <a:rPr lang="en-US" dirty="0" smtClean="0"/>
              <a:t>, the proportion of defaults in the sample. </a:t>
            </a:r>
            <a:r>
              <a:rPr lang="en-US" dirty="0"/>
              <a:t>P(D</a:t>
            </a:r>
            <a:r>
              <a:rPr lang="en-US" dirty="0" smtClean="0"/>
              <a:t>=0) is 1-</a:t>
            </a:r>
            <a:r>
              <a:rPr lang="en-US" dirty="0" smtClean="0">
                <a:latin typeface="Symbol" charset="2"/>
                <a:cs typeface="Symbol" charset="2"/>
              </a:rPr>
              <a:t>p.</a:t>
            </a:r>
            <a:endParaRPr lang="en-US" dirty="0" smtClean="0"/>
          </a:p>
          <a:p>
            <a:r>
              <a:rPr lang="en-US" dirty="0" smtClean="0"/>
              <a:t>Define log odds as:</a:t>
            </a:r>
          </a:p>
          <a:p>
            <a:endParaRPr lang="en-US" dirty="0"/>
          </a:p>
          <a:p>
            <a:r>
              <a:rPr lang="en-US" dirty="0" smtClean="0"/>
              <a:t>It is a transformation of the probability of default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4338357"/>
              </p:ext>
            </p:extLst>
          </p:nvPr>
        </p:nvGraphicFramePr>
        <p:xfrm>
          <a:off x="3373495" y="1484784"/>
          <a:ext cx="4438865" cy="1210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31" name="Equation" r:id="rId3" imgW="3213100" imgH="876300" progId="Equation.3">
                  <p:embed/>
                </p:oleObj>
              </mc:Choice>
              <mc:Fallback>
                <p:oleObj name="Equation" r:id="rId3" imgW="3213100" imgH="876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73495" y="1484784"/>
                        <a:ext cx="4438865" cy="1210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346185"/>
              </p:ext>
            </p:extLst>
          </p:nvPr>
        </p:nvGraphicFramePr>
        <p:xfrm>
          <a:off x="4163955" y="3933056"/>
          <a:ext cx="2064229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32" name="Equation" r:id="rId5" imgW="1092200" imgH="457200" progId="Equation.3">
                  <p:embed/>
                </p:oleObj>
              </mc:Choice>
              <mc:Fallback>
                <p:oleObj name="Equation" r:id="rId5" imgW="1092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63955" y="3933056"/>
                        <a:ext cx="2064229" cy="864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91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Odds </a:t>
            </a:r>
            <a:r>
              <a:rPr lang="en-US" dirty="0" err="1" smtClean="0"/>
              <a:t>vs</a:t>
            </a:r>
            <a:r>
              <a:rPr lang="en-US" dirty="0" smtClean="0"/>
              <a:t> Probability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56792"/>
            <a:ext cx="7401644" cy="504359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619672" y="3933056"/>
            <a:ext cx="66247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445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 – Log Odds and Linear Rule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631413"/>
              </p:ext>
            </p:extLst>
          </p:nvPr>
        </p:nvGraphicFramePr>
        <p:xfrm>
          <a:off x="969963" y="1773238"/>
          <a:ext cx="7364412" cy="260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7" name="Equation" r:id="rId3" imgW="3632200" imgH="1282700" progId="Equation.3">
                  <p:embed/>
                </p:oleObj>
              </mc:Choice>
              <mc:Fallback>
                <p:oleObj name="Equation" r:id="rId3" imgW="36322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9963" y="1773238"/>
                        <a:ext cx="7364412" cy="2601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22344" y="4725144"/>
            <a:ext cx="5311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smtClean="0"/>
              <a:t>This is a linear combination of the </a:t>
            </a:r>
            <a:r>
              <a:rPr lang="en-US" sz="2400" i="1" dirty="0" smtClean="0"/>
              <a:t>x</a:t>
            </a:r>
            <a:r>
              <a:rPr lang="en-US" sz="2400" dirty="0" smtClean="0"/>
              <a:t>’s: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100987"/>
              </p:ext>
            </p:extLst>
          </p:nvPr>
        </p:nvGraphicFramePr>
        <p:xfrm>
          <a:off x="5652120" y="4725144"/>
          <a:ext cx="3053986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8" name="Equation" r:id="rId5" imgW="1308100" imgH="215900" progId="Equation.3">
                  <p:embed/>
                </p:oleObj>
              </mc:Choice>
              <mc:Fallback>
                <p:oleObj name="Equation" r:id="rId5" imgW="1308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52120" y="4725144"/>
                        <a:ext cx="3053986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4699638"/>
              </p:ext>
            </p:extLst>
          </p:nvPr>
        </p:nvGraphicFramePr>
        <p:xfrm>
          <a:off x="1619672" y="5204544"/>
          <a:ext cx="5394467" cy="1464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9" name="Equation" r:id="rId7" imgW="2336800" imgH="635000" progId="Equation.3">
                  <p:embed/>
                </p:oleObj>
              </mc:Choice>
              <mc:Fallback>
                <p:oleObj name="Equation" r:id="rId7" imgW="23368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19672" y="5204544"/>
                        <a:ext cx="5394467" cy="1464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7560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 </a:t>
            </a:r>
            <a:r>
              <a:rPr lang="en-US" dirty="0"/>
              <a:t>– </a:t>
            </a:r>
            <a:r>
              <a:rPr lang="en-US" dirty="0" smtClean="0"/>
              <a:t>Multiple Ratings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56792"/>
            <a:ext cx="7401644" cy="504359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339752" y="3933056"/>
            <a:ext cx="0" cy="864096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619672" y="4797152"/>
            <a:ext cx="72008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987824" y="3933056"/>
            <a:ext cx="0" cy="504056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19672" y="4437112"/>
            <a:ext cx="1368152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300192" y="3645024"/>
            <a:ext cx="0" cy="432048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91680" y="3645024"/>
            <a:ext cx="4608512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619672" y="3933056"/>
            <a:ext cx="66247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209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Altman’s Z-score </a:t>
            </a:r>
            <a:br>
              <a:rPr lang="en-US" dirty="0" smtClean="0"/>
            </a:br>
            <a:r>
              <a:rPr lang="en-US" sz="3600" dirty="0" smtClean="0"/>
              <a:t>(Manufacturing companies)</a:t>
            </a:r>
            <a:endParaRPr lang="en-CA" sz="2000" dirty="0" smtClean="0"/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i="1" dirty="0" smtClean="0">
                <a:latin typeface="Times New Roman" pitchFamily="18" charset="0"/>
              </a:rPr>
              <a:t>X</a:t>
            </a:r>
            <a:r>
              <a:rPr lang="en-US" sz="4000" baseline="-25000" dirty="0" smtClean="0"/>
              <a:t>1</a:t>
            </a:r>
            <a:r>
              <a:rPr lang="en-US" sz="4000" dirty="0" smtClean="0"/>
              <a:t>=Working Capital/Total Assets</a:t>
            </a:r>
          </a:p>
          <a:p>
            <a:pPr eaLnBrk="1" hangingPunct="1"/>
            <a:r>
              <a:rPr lang="en-US" sz="4000" i="1" dirty="0" smtClean="0">
                <a:latin typeface="Times New Roman" pitchFamily="18" charset="0"/>
              </a:rPr>
              <a:t>X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=Retained Earnings/Total Assets</a:t>
            </a:r>
          </a:p>
          <a:p>
            <a:pPr eaLnBrk="1" hangingPunct="1"/>
            <a:r>
              <a:rPr lang="en-US" sz="4000" i="1" dirty="0" smtClean="0">
                <a:latin typeface="Times New Roman" pitchFamily="18" charset="0"/>
              </a:rPr>
              <a:t>X</a:t>
            </a:r>
            <a:r>
              <a:rPr lang="en-US" sz="4000" baseline="-25000" dirty="0" smtClean="0"/>
              <a:t>3</a:t>
            </a:r>
            <a:r>
              <a:rPr lang="en-US" sz="4000" dirty="0" smtClean="0"/>
              <a:t>=EBIT/Total Assets</a:t>
            </a:r>
          </a:p>
          <a:p>
            <a:pPr eaLnBrk="1" hangingPunct="1"/>
            <a:r>
              <a:rPr lang="en-US" sz="4000" i="1" dirty="0" smtClean="0">
                <a:latin typeface="Times New Roman" pitchFamily="18" charset="0"/>
              </a:rPr>
              <a:t>X</a:t>
            </a:r>
            <a:r>
              <a:rPr lang="en-US" sz="4000" baseline="-25000" dirty="0" smtClean="0"/>
              <a:t>4</a:t>
            </a:r>
            <a:r>
              <a:rPr lang="en-US" sz="4000" dirty="0" smtClean="0"/>
              <a:t>=Market Value of Equity/Book 			Value of Liabilities</a:t>
            </a:r>
          </a:p>
          <a:p>
            <a:pPr eaLnBrk="1" hangingPunct="1"/>
            <a:r>
              <a:rPr lang="en-US" sz="4000" i="1" dirty="0" smtClean="0">
                <a:latin typeface="Times New Roman" pitchFamily="18" charset="0"/>
              </a:rPr>
              <a:t>X</a:t>
            </a:r>
            <a:r>
              <a:rPr lang="en-US" sz="4000" baseline="-25000" dirty="0" smtClean="0"/>
              <a:t>5</a:t>
            </a:r>
            <a:r>
              <a:rPr lang="en-US" sz="4000" dirty="0" smtClean="0"/>
              <a:t>=Sales/Total Assets</a:t>
            </a:r>
          </a:p>
          <a:p>
            <a:pPr marL="0" indent="0" eaLnBrk="1" hangingPunct="1">
              <a:buNone/>
            </a:pPr>
            <a:endParaRPr lang="en-US" sz="4800" dirty="0" smtClean="0"/>
          </a:p>
        </p:txBody>
      </p:sp>
      <p:sp>
        <p:nvSpPr>
          <p:cNvPr id="24581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64B3542-CBF0-438A-B520-EADE51E99140}" type="slidenum">
              <a:rPr lang="en-US" altLang="en-US" smtClean="0"/>
              <a:pPr eaLnBrk="1" hangingPunct="1"/>
              <a:t>27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19805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the ratios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X1 measures liquidity</a:t>
            </a:r>
          </a:p>
          <a:p>
            <a:r>
              <a:rPr lang="en-US" dirty="0" smtClean="0"/>
              <a:t>X2 is indicative of cumulative profitability, but also age of firm and leverage</a:t>
            </a:r>
          </a:p>
          <a:p>
            <a:r>
              <a:rPr lang="en-US" dirty="0" smtClean="0"/>
              <a:t>X3 is a measure of underlying profitability</a:t>
            </a:r>
          </a:p>
          <a:p>
            <a:r>
              <a:rPr lang="en-US" dirty="0" smtClean="0"/>
              <a:t>X4 measures how much assets can drop in market value before they don</a:t>
            </a:r>
            <a:r>
              <a:rPr lang="fr-FR" dirty="0" smtClean="0"/>
              <a:t>’</a:t>
            </a:r>
            <a:r>
              <a:rPr lang="en-US" dirty="0" smtClean="0"/>
              <a:t>t cover liabilities</a:t>
            </a:r>
          </a:p>
          <a:p>
            <a:r>
              <a:rPr lang="en-US" dirty="0" smtClean="0"/>
              <a:t>X5 Firm’s ability to compete and </a:t>
            </a:r>
            <a:r>
              <a:rPr lang="en-US" smtClean="0"/>
              <a:t>generate revenues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7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Conditional Means in Altman’s Population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2500"/>
            <a:ext cx="9144000" cy="24037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3639" y="5301208"/>
            <a:ext cx="8618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To estimate the LDA we use the conditional means of the characteristics conditional on bankruptcy. </a:t>
            </a:r>
            <a:endParaRPr lang="en-US" dirty="0"/>
          </a:p>
          <a:p>
            <a:pPr algn="l"/>
            <a:r>
              <a:rPr lang="en-US" dirty="0" smtClean="0"/>
              <a:t>There is a significant difference between the means of the variables conditional on whether there was default.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88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 Risk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Probability of Default (PD) − The </a:t>
            </a:r>
            <a:r>
              <a:rPr lang="en-US" dirty="0"/>
              <a:t>likelihood that the borrower will fail to make full and timely repayment of its financial obligations </a:t>
            </a:r>
            <a:endParaRPr lang="en-US" dirty="0" smtClean="0"/>
          </a:p>
          <a:p>
            <a:pPr lvl="1"/>
            <a:r>
              <a:rPr lang="en-US" dirty="0" smtClean="0"/>
              <a:t>Usually measured per year</a:t>
            </a:r>
          </a:p>
          <a:p>
            <a:r>
              <a:rPr lang="en-US" dirty="0" smtClean="0"/>
              <a:t>Exposure At Default (EAD) </a:t>
            </a:r>
            <a:r>
              <a:rPr lang="en-US" dirty="0"/>
              <a:t>− The expected </a:t>
            </a:r>
            <a:r>
              <a:rPr lang="en-US" dirty="0" smtClean="0"/>
              <a:t>amount of </a:t>
            </a:r>
            <a:r>
              <a:rPr lang="en-US" dirty="0"/>
              <a:t>the </a:t>
            </a:r>
            <a:r>
              <a:rPr lang="en-US" dirty="0" smtClean="0"/>
              <a:t>debt at </a:t>
            </a:r>
            <a:r>
              <a:rPr lang="en-US" dirty="0"/>
              <a:t>the time of default </a:t>
            </a:r>
            <a:endParaRPr lang="en-US" dirty="0" smtClean="0"/>
          </a:p>
          <a:p>
            <a:r>
              <a:rPr lang="en-US" dirty="0" smtClean="0"/>
              <a:t>Loss Given Default (LGD) </a:t>
            </a:r>
            <a:r>
              <a:rPr lang="en-US" dirty="0"/>
              <a:t>− </a:t>
            </a:r>
            <a:r>
              <a:rPr lang="en-US" dirty="0" smtClean="0"/>
              <a:t>The </a:t>
            </a:r>
            <a:r>
              <a:rPr lang="en-US" dirty="0"/>
              <a:t>amount of the loss if there is a default, expressed as a percentage of the EAD </a:t>
            </a:r>
            <a:endParaRPr lang="en-US" dirty="0" smtClean="0"/>
          </a:p>
          <a:p>
            <a:pPr lvl="1"/>
            <a:r>
              <a:rPr lang="en-US" dirty="0" smtClean="0"/>
              <a:t>Equal to (1 </a:t>
            </a:r>
            <a:r>
              <a:rPr lang="en-US" dirty="0"/>
              <a:t>− </a:t>
            </a:r>
            <a:r>
              <a:rPr lang="en-US" dirty="0" smtClean="0"/>
              <a:t>Recovery Rate)</a:t>
            </a:r>
          </a:p>
          <a:p>
            <a:r>
              <a:rPr lang="en-US" dirty="0" smtClean="0"/>
              <a:t>Expected Loss (EL) = PD*LGD*EAD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00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Altman’s Z-score </a:t>
            </a:r>
            <a:br>
              <a:rPr lang="en-US" dirty="0" smtClean="0"/>
            </a:br>
            <a:r>
              <a:rPr lang="en-US" sz="3600" dirty="0" smtClean="0"/>
              <a:t>(Manufacturing companies)</a:t>
            </a:r>
            <a:endParaRPr lang="en-CA" sz="2000" dirty="0" smtClean="0"/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sz="3600" i="1" dirty="0" smtClean="0"/>
              <a:t>	</a:t>
            </a:r>
            <a:r>
              <a:rPr lang="en-US" sz="3600" i="1" dirty="0" smtClean="0">
                <a:latin typeface="Times New Roman" pitchFamily="18" charset="0"/>
              </a:rPr>
              <a:t>Z </a:t>
            </a:r>
            <a:r>
              <a:rPr lang="en-US" sz="3600" i="1" dirty="0" smtClean="0"/>
              <a:t>= 1.2</a:t>
            </a:r>
            <a:r>
              <a:rPr lang="en-US" sz="3600" i="1" dirty="0" smtClean="0">
                <a:latin typeface="Times New Roman" pitchFamily="18" charset="0"/>
              </a:rPr>
              <a:t>X</a:t>
            </a:r>
            <a:r>
              <a:rPr lang="en-US" sz="3600" i="1" baseline="-25000" dirty="0" smtClean="0"/>
              <a:t>1</a:t>
            </a:r>
            <a:r>
              <a:rPr lang="en-US" sz="3600" i="1" dirty="0" smtClean="0"/>
              <a:t>+1.4</a:t>
            </a:r>
            <a:r>
              <a:rPr lang="en-US" sz="3600" i="1" dirty="0" smtClean="0">
                <a:latin typeface="Times New Roman" pitchFamily="18" charset="0"/>
              </a:rPr>
              <a:t>X</a:t>
            </a:r>
            <a:r>
              <a:rPr lang="en-US" sz="3600" i="1" baseline="-25000" dirty="0" smtClean="0"/>
              <a:t>2</a:t>
            </a:r>
            <a:r>
              <a:rPr lang="en-US" sz="3600" i="1" dirty="0" smtClean="0"/>
              <a:t>+3.3</a:t>
            </a:r>
            <a:r>
              <a:rPr lang="en-US" sz="3600" i="1" dirty="0" smtClean="0">
                <a:latin typeface="Times New Roman" pitchFamily="18" charset="0"/>
              </a:rPr>
              <a:t>X</a:t>
            </a:r>
            <a:r>
              <a:rPr lang="en-US" sz="3600" i="1" baseline="-25000" dirty="0" smtClean="0"/>
              <a:t>3</a:t>
            </a:r>
            <a:r>
              <a:rPr lang="en-US" sz="3600" i="1" dirty="0" smtClean="0"/>
              <a:t>+0.6</a:t>
            </a:r>
            <a:r>
              <a:rPr lang="en-US" sz="3600" i="1" dirty="0" smtClean="0">
                <a:latin typeface="Times New Roman" pitchFamily="18" charset="0"/>
              </a:rPr>
              <a:t>X</a:t>
            </a:r>
            <a:r>
              <a:rPr lang="en-US" sz="3600" i="1" baseline="-25000" dirty="0" smtClean="0"/>
              <a:t>4</a:t>
            </a:r>
            <a:r>
              <a:rPr lang="en-US" sz="3600" i="1" dirty="0" smtClean="0"/>
              <a:t>+1.0</a:t>
            </a:r>
            <a:r>
              <a:rPr lang="en-US" sz="3600" i="1" dirty="0" smtClean="0">
                <a:latin typeface="Times New Roman" pitchFamily="18" charset="0"/>
              </a:rPr>
              <a:t>X</a:t>
            </a:r>
            <a:r>
              <a:rPr lang="en-US" sz="3600" i="1" baseline="-25000" dirty="0" smtClean="0"/>
              <a:t>5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3600" dirty="0" smtClean="0"/>
              <a:t>	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3600" i="1" dirty="0">
                <a:latin typeface="Times New Roman" pitchFamily="18" charset="0"/>
              </a:rPr>
              <a:t>	</a:t>
            </a:r>
            <a:r>
              <a:rPr lang="en-US" sz="3600" i="1" dirty="0" smtClean="0">
                <a:latin typeface="Times New Roman" pitchFamily="18" charset="0"/>
              </a:rPr>
              <a:t>Z </a:t>
            </a:r>
            <a:r>
              <a:rPr lang="en-US" sz="3600" i="1" dirty="0" smtClean="0"/>
              <a:t>&gt; 3.0</a:t>
            </a:r>
            <a:r>
              <a:rPr lang="en-US" sz="3600" dirty="0" smtClean="0"/>
              <a:t>: default is unlikely;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3600" dirty="0"/>
              <a:t>	</a:t>
            </a:r>
            <a:r>
              <a:rPr lang="en-US" sz="3600" i="1" dirty="0" smtClean="0"/>
              <a:t>2.7 &lt; </a:t>
            </a:r>
            <a:r>
              <a:rPr lang="en-US" sz="3600" i="1" dirty="0" smtClean="0">
                <a:latin typeface="Times New Roman" pitchFamily="18" charset="0"/>
              </a:rPr>
              <a:t>Z </a:t>
            </a:r>
            <a:r>
              <a:rPr lang="en-US" sz="3600" i="1" dirty="0" smtClean="0"/>
              <a:t>&lt; 3.0</a:t>
            </a:r>
            <a:r>
              <a:rPr lang="en-US" sz="3600" dirty="0" smtClean="0"/>
              <a:t>: we should be on alert;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3600" dirty="0"/>
              <a:t>	</a:t>
            </a:r>
            <a:r>
              <a:rPr lang="en-US" sz="3600" i="1" dirty="0" smtClean="0"/>
              <a:t>1.8 &lt; </a:t>
            </a:r>
            <a:r>
              <a:rPr lang="en-US" sz="3600" i="1" dirty="0" smtClean="0">
                <a:latin typeface="Times New Roman" pitchFamily="18" charset="0"/>
              </a:rPr>
              <a:t>Z </a:t>
            </a:r>
            <a:r>
              <a:rPr lang="en-US" sz="3600" i="1" dirty="0" smtClean="0"/>
              <a:t>&lt; 2.7</a:t>
            </a:r>
            <a:r>
              <a:rPr lang="en-US" sz="3600" dirty="0" smtClean="0"/>
              <a:t>: moderate chance of default;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3600" i="1" dirty="0">
                <a:latin typeface="Times New Roman" pitchFamily="18" charset="0"/>
              </a:rPr>
              <a:t>	</a:t>
            </a:r>
            <a:r>
              <a:rPr lang="en-US" sz="3600" dirty="0" smtClean="0">
                <a:latin typeface="Times New Roman" pitchFamily="18" charset="0"/>
              </a:rPr>
              <a:t>Z </a:t>
            </a:r>
            <a:r>
              <a:rPr lang="en-US" sz="3600" dirty="0" smtClean="0"/>
              <a:t>&lt; 1.8: high chance of default</a:t>
            </a:r>
            <a:endParaRPr lang="en-CA" sz="3600" dirty="0" smtClean="0"/>
          </a:p>
        </p:txBody>
      </p:sp>
      <p:sp>
        <p:nvSpPr>
          <p:cNvPr id="24581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64B3542-CBF0-438A-B520-EADE51E99140}" type="slidenum">
              <a:rPr lang="en-US" altLang="en-US" smtClean="0"/>
              <a:pPr eaLnBrk="1" hangingPunct="1"/>
              <a:t>30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49494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Odds and </a:t>
            </a:r>
            <a:r>
              <a:rPr lang="en-US" dirty="0" err="1" smtClean="0"/>
              <a:t>Logit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log odds is linear in </a:t>
            </a:r>
            <a:r>
              <a:rPr lang="en-US" i="1" dirty="0" smtClean="0"/>
              <a:t>x</a:t>
            </a:r>
            <a:r>
              <a:rPr lang="en-US" dirty="0" smtClean="0"/>
              <a:t> for the LDA. </a:t>
            </a:r>
          </a:p>
          <a:p>
            <a:r>
              <a:rPr lang="en-US" dirty="0" smtClean="0"/>
              <a:t>It is also the case for </a:t>
            </a:r>
            <a:r>
              <a:rPr lang="en-US" dirty="0" err="1" smtClean="0"/>
              <a:t>Logit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two models are not the same since LDA has a restriction on the conditional distribution of </a:t>
            </a:r>
            <a:r>
              <a:rPr lang="en-US" i="1" dirty="0" smtClean="0"/>
              <a:t>x</a:t>
            </a:r>
            <a:r>
              <a:rPr lang="en-US" i="1" baseline="-25000" dirty="0" smtClean="0"/>
              <a:t>i</a:t>
            </a:r>
            <a:r>
              <a:rPr lang="en-US" dirty="0" smtClean="0"/>
              <a:t> given </a:t>
            </a:r>
            <a:r>
              <a:rPr lang="en-US" i="1" dirty="0" smtClean="0"/>
              <a:t>D</a:t>
            </a:r>
            <a:r>
              <a:rPr lang="en-US" i="1" baseline="-25000" dirty="0" smtClean="0"/>
              <a:t>i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774948"/>
              </p:ext>
            </p:extLst>
          </p:nvPr>
        </p:nvGraphicFramePr>
        <p:xfrm>
          <a:off x="1907704" y="2852936"/>
          <a:ext cx="5341938" cy="157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42" name="Equation" r:id="rId3" imgW="2921000" imgH="863600" progId="Equation.3">
                  <p:embed/>
                </p:oleObj>
              </mc:Choice>
              <mc:Fallback>
                <p:oleObj name="Equation" r:id="rId3" imgW="2921000" imgH="863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7704" y="2852936"/>
                        <a:ext cx="5341938" cy="157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7451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Estimation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Probit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Logit</a:t>
            </a:r>
            <a:r>
              <a:rPr lang="en-US" dirty="0" smtClean="0"/>
              <a:t> models can be estimated in R using </a:t>
            </a:r>
            <a:r>
              <a:rPr lang="en-US" dirty="0" err="1" smtClean="0"/>
              <a:t>glm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err="1"/>
              <a:t>glm</a:t>
            </a:r>
            <a:r>
              <a:rPr lang="en-US" dirty="0"/>
              <a:t>(</a:t>
            </a:r>
            <a:r>
              <a:rPr lang="en-US" dirty="0" smtClean="0"/>
              <a:t>formula = </a:t>
            </a:r>
            <a:r>
              <a:rPr lang="en-US" dirty="0" err="1" smtClean="0"/>
              <a:t>card</a:t>
            </a:r>
            <a:r>
              <a:rPr lang="en-US" dirty="0" err="1"/>
              <a:t>~income</a:t>
            </a:r>
            <a:r>
              <a:rPr lang="en-US" dirty="0"/>
              <a:t>, </a:t>
            </a:r>
            <a:r>
              <a:rPr lang="en-US" dirty="0" smtClean="0"/>
              <a:t>family = binomial (</a:t>
            </a:r>
            <a:r>
              <a:rPr lang="en-US" dirty="0"/>
              <a:t>link="</a:t>
            </a:r>
            <a:r>
              <a:rPr lang="en-US" dirty="0" err="1"/>
              <a:t>probit</a:t>
            </a:r>
            <a:r>
              <a:rPr lang="en-US" dirty="0"/>
              <a:t>"), data=</a:t>
            </a:r>
            <a:r>
              <a:rPr lang="en-US" dirty="0" err="1"/>
              <a:t>CreditCard</a:t>
            </a:r>
            <a:r>
              <a:rPr lang="en-US" dirty="0" smtClean="0"/>
              <a:t>)</a:t>
            </a:r>
          </a:p>
          <a:p>
            <a:r>
              <a:rPr lang="en-US" dirty="0" smtClean="0"/>
              <a:t>Likelihood estimation techniques (Fisher Information and LR tests) can be used to select variables and assess goodness of fit. </a:t>
            </a:r>
          </a:p>
          <a:p>
            <a:r>
              <a:rPr lang="en-US" dirty="0" smtClean="0"/>
              <a:t>LDA implies computing sample averages and covariance matrix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Scorecards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Rating agencies and commercial lenders typically use scorecards that incorporate expert judgment with quantitative models</a:t>
            </a:r>
          </a:p>
          <a:p>
            <a:r>
              <a:rPr lang="en-US" dirty="0" smtClean="0"/>
              <a:t>The scorecards are particular to certain industries, types of projects, or company size</a:t>
            </a:r>
          </a:p>
          <a:p>
            <a:r>
              <a:rPr lang="en-US" dirty="0" smtClean="0"/>
              <a:t>The results are interpreted as ratings which are then calibrated to PD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64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548680"/>
            <a:ext cx="6120680" cy="29946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717032"/>
            <a:ext cx="6198658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73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Quantitative Categories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570479"/>
            <a:ext cx="5744840" cy="25065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077072"/>
            <a:ext cx="7646766" cy="10370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056212"/>
            <a:ext cx="7560840" cy="129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0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Qualitative Categories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72816"/>
            <a:ext cx="70612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71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Validation of PD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Assessment of Discriminatory Power – The ability of the rating system to differentiate between borrowers who will default and those who won’t</a:t>
            </a:r>
          </a:p>
          <a:p>
            <a:pPr lvl="1"/>
            <a:r>
              <a:rPr lang="en-US" dirty="0" smtClean="0"/>
              <a:t>“Does a better rating imply lower chance of default?”</a:t>
            </a:r>
          </a:p>
          <a:p>
            <a:r>
              <a:rPr lang="en-US" dirty="0" smtClean="0"/>
              <a:t>Calibration – Is the </a:t>
            </a:r>
            <a:r>
              <a:rPr lang="en-US" dirty="0"/>
              <a:t>difference between estimated PD and observed default </a:t>
            </a:r>
            <a:r>
              <a:rPr lang="en-US" dirty="0" smtClean="0"/>
              <a:t>rates acceptable</a:t>
            </a:r>
          </a:p>
          <a:p>
            <a:pPr lvl="1"/>
            <a:r>
              <a:rPr lang="en-US" dirty="0" smtClean="0"/>
              <a:t>Similar to </a:t>
            </a:r>
            <a:r>
              <a:rPr lang="en-US" dirty="0" err="1" smtClean="0"/>
              <a:t>backtesting</a:t>
            </a:r>
            <a:r>
              <a:rPr lang="en-US" dirty="0" smtClean="0"/>
              <a:t> in market risk, </a:t>
            </a:r>
          </a:p>
          <a:p>
            <a:pPr lvl="1"/>
            <a:r>
              <a:rPr lang="en-US" dirty="0" smtClean="0"/>
              <a:t>But, with less observations to test since:</a:t>
            </a:r>
          </a:p>
          <a:p>
            <a:pPr lvl="2"/>
            <a:r>
              <a:rPr lang="en-US" dirty="0" smtClean="0"/>
              <a:t>Annual instead of daily</a:t>
            </a:r>
          </a:p>
          <a:p>
            <a:pPr lvl="2"/>
            <a:r>
              <a:rPr lang="en-US" dirty="0" smtClean="0"/>
              <a:t>High grade borrowers rarely default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74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158106" cy="1116106"/>
          </a:xfrm>
        </p:spPr>
        <p:txBody>
          <a:bodyPr>
            <a:normAutofit/>
          </a:bodyPr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F782-3257-6947-931A-8987B3683DF0}" type="slidenum">
              <a:rPr lang="en-US" smtClean="0"/>
              <a:pPr/>
              <a:t>38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080644"/>
              </p:ext>
            </p:extLst>
          </p:nvPr>
        </p:nvGraphicFramePr>
        <p:xfrm>
          <a:off x="1434873" y="2632794"/>
          <a:ext cx="6475258" cy="168948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11910"/>
                <a:gridCol w="2431674"/>
                <a:gridCol w="2431674"/>
              </a:tblGrid>
              <a:tr h="56316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Good</a:t>
                      </a:r>
                      <a:r>
                        <a:rPr lang="en-US" baseline="0" dirty="0" smtClean="0"/>
                        <a:t> - </a:t>
                      </a:r>
                      <a:r>
                        <a:rPr lang="en-US" dirty="0" smtClean="0"/>
                        <a:t>Lend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Bad</a:t>
                      </a:r>
                      <a:r>
                        <a:rPr lang="en-US" baseline="0" dirty="0" smtClean="0"/>
                        <a:t> - </a:t>
                      </a:r>
                      <a:r>
                        <a:rPr lang="en-US" dirty="0" smtClean="0"/>
                        <a:t>Turn Away</a:t>
                      </a:r>
                      <a:endParaRPr lang="en-US" dirty="0"/>
                    </a:p>
                  </a:txBody>
                  <a:tcPr anchor="ctr"/>
                </a:tc>
              </a:tr>
              <a:tr h="56316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True Positive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False Negative</a:t>
                      </a:r>
                      <a:endParaRPr lang="en-US" dirty="0"/>
                    </a:p>
                  </a:txBody>
                  <a:tcPr anchor="ctr"/>
                </a:tc>
              </a:tr>
              <a:tr h="56316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False Positive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True Negative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565129" y="2138861"/>
            <a:ext cx="200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Prediction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22552" y="3263144"/>
            <a:ext cx="1882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 Outcome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9660" y="4946115"/>
            <a:ext cx="8456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True Positive Rate   = TP/(TP+FN): How many of “actual goods” did we lend to? </a:t>
            </a:r>
          </a:p>
          <a:p>
            <a:r>
              <a:rPr lang="en-US" dirty="0" smtClean="0"/>
              <a:t>False Positive Rate  = FP/(FP+TN): How many of “actual </a:t>
            </a:r>
            <a:r>
              <a:rPr lang="en-US" dirty="0" err="1" smtClean="0"/>
              <a:t>bads</a:t>
            </a:r>
            <a:r>
              <a:rPr lang="en-US" dirty="0" smtClean="0"/>
              <a:t>” did we lend to?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5698" y="5846731"/>
            <a:ext cx="843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 we lower the threshold score and loosen our underwriting, both rates go 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14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o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722626"/>
            <a:ext cx="5400600" cy="497794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Receiver Operating Characteristic (ROC) Curve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F782-3257-6947-931A-8987B3683DF0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7544" y="6211669"/>
            <a:ext cx="2008896" cy="646331"/>
          </a:xfrm>
          <a:prstGeom prst="rect">
            <a:avLst/>
          </a:prstGeom>
          <a:solidFill>
            <a:srgbClr val="C3AFCC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High Threshold</a:t>
            </a:r>
          </a:p>
          <a:p>
            <a:r>
              <a:rPr lang="en-US" dirty="0" smtClean="0"/>
              <a:t>Zero Default Rate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0"/>
          </p:cNvCxnSpPr>
          <p:nvPr/>
        </p:nvCxnSpPr>
        <p:spPr>
          <a:xfrm flipV="1">
            <a:off x="1471992" y="5877272"/>
            <a:ext cx="1227800" cy="3343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57605" y="2708920"/>
            <a:ext cx="2650899" cy="646331"/>
          </a:xfrm>
          <a:prstGeom prst="rect">
            <a:avLst/>
          </a:prstGeom>
          <a:solidFill>
            <a:srgbClr val="C3AFCC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Low Threshold</a:t>
            </a:r>
          </a:p>
          <a:p>
            <a:r>
              <a:rPr lang="en-US" dirty="0" smtClean="0"/>
              <a:t>Population Default Rate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flipH="1" flipV="1">
            <a:off x="7308304" y="1988841"/>
            <a:ext cx="474751" cy="7200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719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500" dirty="0" smtClean="0"/>
              <a:t>Agenda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Credit Rating and Historical Data</a:t>
            </a:r>
          </a:p>
          <a:p>
            <a:r>
              <a:rPr lang="en-US" dirty="0" smtClean="0"/>
              <a:t>Conditional </a:t>
            </a:r>
            <a:r>
              <a:rPr lang="en-US" dirty="0" err="1" smtClean="0"/>
              <a:t>vs</a:t>
            </a:r>
            <a:r>
              <a:rPr lang="en-US" dirty="0" smtClean="0"/>
              <a:t> Unconditional Default Probabilities</a:t>
            </a:r>
          </a:p>
          <a:p>
            <a:r>
              <a:rPr lang="en-US" dirty="0" smtClean="0"/>
              <a:t>Rating Methods</a:t>
            </a:r>
          </a:p>
          <a:p>
            <a:pPr lvl="1"/>
            <a:r>
              <a:rPr lang="en-US" dirty="0" smtClean="0"/>
              <a:t>Statistical Methods</a:t>
            </a:r>
          </a:p>
          <a:p>
            <a:pPr lvl="1"/>
            <a:r>
              <a:rPr lang="en-US" dirty="0" smtClean="0"/>
              <a:t>Expert Judgment and Scorecards</a:t>
            </a:r>
          </a:p>
          <a:p>
            <a:pPr lvl="1"/>
            <a:r>
              <a:rPr lang="en-US" dirty="0" smtClean="0"/>
              <a:t>Validation of Ratings</a:t>
            </a:r>
          </a:p>
          <a:p>
            <a:r>
              <a:rPr lang="en-US" dirty="0" smtClean="0"/>
              <a:t>Recovery Rates</a:t>
            </a:r>
          </a:p>
          <a:p>
            <a:r>
              <a:rPr lang="en-US" dirty="0" smtClean="0"/>
              <a:t>Market Based Methods</a:t>
            </a:r>
          </a:p>
          <a:p>
            <a:pPr lvl="1"/>
            <a:r>
              <a:rPr lang="en-US" dirty="0" smtClean="0"/>
              <a:t>CDS and bond spreads </a:t>
            </a:r>
          </a:p>
          <a:p>
            <a:pPr lvl="1"/>
            <a:r>
              <a:rPr lang="en-US" dirty="0" smtClean="0"/>
              <a:t>Structural / Merton’s model</a:t>
            </a:r>
          </a:p>
          <a:p>
            <a:pPr lvl="1"/>
            <a:r>
              <a:rPr lang="en-US" dirty="0" smtClean="0"/>
              <a:t>Market Implied Signals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5605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FFB94F3-90F4-4F09-A5CA-852B642BAF72}" type="slidenum">
              <a:rPr lang="en-US" altLang="en-US" smtClean="0"/>
              <a:pPr eaLnBrk="1" hangingPunct="1"/>
              <a:t>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50355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 Example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5253593"/>
              </p:ext>
            </p:extLst>
          </p:nvPr>
        </p:nvGraphicFramePr>
        <p:xfrm>
          <a:off x="467544" y="1340768"/>
          <a:ext cx="7776863" cy="541132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66663"/>
                <a:gridCol w="841114"/>
                <a:gridCol w="954012"/>
                <a:gridCol w="1000493"/>
                <a:gridCol w="1371527"/>
                <a:gridCol w="1371527"/>
                <a:gridCol w="1371527"/>
              </a:tblGrid>
              <a:tr h="656441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Issuer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Rating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Default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Lend ALL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Lend Above CCC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Lend Above B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Lend Above BB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XYZ</a:t>
                      </a:r>
                      <a:endParaRPr lang="en-US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CCC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FP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TN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TN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TN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endParaRPr lang="en-US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CCC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FP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TN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TN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TN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CCC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TP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FN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FN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FN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endParaRPr lang="en-US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FP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FP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TN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TN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endParaRPr lang="en-US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TP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TP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FN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FN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endParaRPr lang="en-US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FP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FP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TN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TN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endParaRPr lang="en-US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TP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TP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FN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FN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endParaRPr lang="en-US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BB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FP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FP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FP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TN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endParaRPr lang="en-US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BB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TP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TP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TP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FN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endParaRPr lang="en-US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BB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TP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TP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TP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FN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TPR</a:t>
                      </a:r>
                      <a:endParaRPr lang="en-US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71344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FPR</a:t>
                      </a:r>
                      <a:endParaRPr lang="en-US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7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 </a:t>
            </a:r>
            <a:r>
              <a:rPr lang="en-US" dirty="0" smtClean="0"/>
              <a:t>Determination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Suppose that the life time value of a customer is LTV, the credit line is D, and we are able to recover R percent from a defaulted account. </a:t>
            </a:r>
          </a:p>
          <a:p>
            <a:r>
              <a:rPr lang="en-US" dirty="0" smtClean="0"/>
              <a:t>The expected profit for a given threshold is: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Profit </a:t>
            </a:r>
            <a:r>
              <a:rPr lang="en-US" dirty="0"/>
              <a:t>= TP*LTV – FP*D*(1-R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We maximize profit where the slope of the ROC is: </a:t>
            </a:r>
          </a:p>
          <a:p>
            <a:pPr marL="0" indent="0">
              <a:buNone/>
            </a:pPr>
            <a:r>
              <a:rPr lang="en-US" dirty="0" smtClean="0"/>
              <a:t>			D*(1-R)/LTV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7F782-3257-6947-931A-8987B3683DF0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Accuracy Profile (CAP)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84784"/>
            <a:ext cx="6912768" cy="43003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359" y="6381328"/>
            <a:ext cx="5740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Measuring the performance of corporate bond ratings – Moody’s 2003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3491880" y="5805264"/>
            <a:ext cx="23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Rank by Model 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60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 Example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8593414"/>
              </p:ext>
            </p:extLst>
          </p:nvPr>
        </p:nvGraphicFramePr>
        <p:xfrm>
          <a:off x="683568" y="1340768"/>
          <a:ext cx="7992887" cy="485313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00705"/>
                <a:gridCol w="1281147"/>
                <a:gridCol w="1453109"/>
                <a:gridCol w="2078963"/>
                <a:gridCol w="2078963"/>
              </a:tblGrid>
              <a:tr h="676898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none" strike="noStrike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Issuer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Rating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Default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Cum Share </a:t>
                      </a:r>
                      <a:r>
                        <a:rPr lang="en-US" sz="2000" u="none" strike="noStrike" dirty="0">
                          <a:effectLst/>
                        </a:rPr>
                        <a:t>of </a:t>
                      </a:r>
                      <a:r>
                        <a:rPr lang="en-US" sz="2000" u="none" strike="noStrike" dirty="0" smtClean="0">
                          <a:effectLst/>
                        </a:rPr>
                        <a:t>Issuers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Cum Share </a:t>
                      </a:r>
                      <a:r>
                        <a:rPr lang="en-US" sz="2000" u="none" strike="noStrike" dirty="0">
                          <a:effectLst/>
                        </a:rPr>
                        <a:t>of </a:t>
                      </a:r>
                      <a:r>
                        <a:rPr lang="en-US" sz="2000" u="none" strike="noStrike" dirty="0" smtClean="0">
                          <a:effectLst/>
                        </a:rPr>
                        <a:t>Defaults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17624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XYZ</a:t>
                      </a:r>
                      <a:endParaRPr lang="en-US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CCC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10%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20%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417624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endParaRPr lang="en-US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CCC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20%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40%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417624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CCC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30%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40%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417624">
                <a:tc>
                  <a:txBody>
                    <a:bodyPr/>
                    <a:lstStyle/>
                    <a:p>
                      <a:pPr algn="ctr"/>
                      <a:endParaRPr lang="en-US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40%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60%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417624">
                <a:tc>
                  <a:txBody>
                    <a:bodyPr/>
                    <a:lstStyle/>
                    <a:p>
                      <a:pPr algn="ctr"/>
                      <a:endParaRPr lang="en-US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50%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60%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417624">
                <a:tc>
                  <a:txBody>
                    <a:bodyPr/>
                    <a:lstStyle/>
                    <a:p>
                      <a:pPr algn="ctr"/>
                      <a:endParaRPr lang="en-US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60%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80%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417624">
                <a:tc>
                  <a:txBody>
                    <a:bodyPr/>
                    <a:lstStyle/>
                    <a:p>
                      <a:pPr algn="ctr"/>
                      <a:endParaRPr lang="en-US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70%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80%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417624">
                <a:tc>
                  <a:txBody>
                    <a:bodyPr/>
                    <a:lstStyle/>
                    <a:p>
                      <a:pPr algn="ctr"/>
                      <a:endParaRPr lang="en-US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BB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80%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417624">
                <a:tc>
                  <a:txBody>
                    <a:bodyPr/>
                    <a:lstStyle/>
                    <a:p>
                      <a:pPr algn="ctr"/>
                      <a:endParaRPr lang="en-US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BB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90%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417624">
                <a:tc>
                  <a:txBody>
                    <a:bodyPr/>
                    <a:lstStyle/>
                    <a:p>
                      <a:pPr algn="ctr"/>
                      <a:endParaRPr lang="en-US" sz="2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BB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100%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100%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43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23968" y="630932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#Issuers=10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63888" y="6309320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#Defaults=5</a:t>
            </a:r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>
            <a:off x="2195736" y="1844824"/>
            <a:ext cx="428212" cy="28803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79712" y="1196752"/>
            <a:ext cx="966803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SORT BY</a:t>
            </a:r>
            <a:endParaRPr lang="en-US" sz="14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73440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0"/>
            <a:ext cx="6374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30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45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00808"/>
            <a:ext cx="7272808" cy="4620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359" y="6381328"/>
            <a:ext cx="5740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Measuring the performance of corporate bond ratings – Moody’s 2003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06065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Recovery Rate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Recovery Rate for </a:t>
            </a:r>
            <a:r>
              <a:rPr lang="en-US" dirty="0"/>
              <a:t>a defaulted </a:t>
            </a:r>
            <a:r>
              <a:rPr lang="en-US" dirty="0" smtClean="0"/>
              <a:t>exposure: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present discounted value at the default date of recoveries received net of </a:t>
            </a:r>
            <a:r>
              <a:rPr lang="en-US" dirty="0" smtClean="0"/>
              <a:t>costs </a:t>
            </a:r>
            <a:r>
              <a:rPr lang="en-US" dirty="0"/>
              <a:t>associated with collecting on the exposure divided by the amount of the exposure at default. </a:t>
            </a:r>
            <a:r>
              <a:rPr lang="en-US" dirty="0" smtClean="0"/>
              <a:t> </a:t>
            </a:r>
          </a:p>
          <a:p>
            <a:r>
              <a:rPr lang="en-US" dirty="0" smtClean="0"/>
              <a:t>For marketable debts, we can take the traded price 30-days after default as a percentage of face value</a:t>
            </a:r>
          </a:p>
          <a:p>
            <a:r>
              <a:rPr lang="en-US" dirty="0" smtClean="0"/>
              <a:t>Loss Given Default (LGD) = 1 – Recovery Rate</a:t>
            </a:r>
          </a:p>
        </p:txBody>
      </p:sp>
      <p:sp>
        <p:nvSpPr>
          <p:cNvPr id="30725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4EDE49F-C349-4B0D-B3D8-64419E409885}" type="slidenum">
              <a:rPr lang="en-US" altLang="en-US" smtClean="0"/>
              <a:pPr eaLnBrk="1" hangingPunct="1"/>
              <a:t>46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86546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200" dirty="0" smtClean="0"/>
              <a:t>Recovery Rates Vary by Seniority and Type of Debt </a:t>
            </a:r>
            <a:endParaRPr lang="en-US" sz="2400" dirty="0" smtClean="0"/>
          </a:p>
        </p:txBody>
      </p:sp>
      <p:sp>
        <p:nvSpPr>
          <p:cNvPr id="31748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97B72A4-1C12-4BCD-8D52-F375EB500B16}" type="slidenum">
              <a:rPr lang="en-US" altLang="en-US" smtClean="0"/>
              <a:pPr eaLnBrk="1" hangingPunct="1"/>
              <a:t>47</a:t>
            </a:fld>
            <a:endParaRPr lang="en-US" altLang="en-US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173303"/>
              </p:ext>
            </p:extLst>
          </p:nvPr>
        </p:nvGraphicFramePr>
        <p:xfrm>
          <a:off x="827088" y="1844675"/>
          <a:ext cx="6096000" cy="37076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0440"/>
                <a:gridCol w="2135560"/>
              </a:tblGrid>
              <a:tr h="37076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Class</a:t>
                      </a:r>
                      <a:endParaRPr lang="en-US" sz="1800" dirty="0"/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Ave </a:t>
                      </a:r>
                      <a:r>
                        <a:rPr lang="en-US" sz="1800" dirty="0" err="1" smtClean="0"/>
                        <a:t>Rec</a:t>
                      </a:r>
                      <a:r>
                        <a:rPr lang="en-US" sz="1800" dirty="0" smtClean="0"/>
                        <a:t> Rate (%)</a:t>
                      </a:r>
                      <a:endParaRPr lang="en-US" sz="1800" dirty="0"/>
                    </a:p>
                  </a:txBody>
                  <a:tcPr marT="45711" marB="45711"/>
                </a:tc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First lien bank loan</a:t>
                      </a:r>
                      <a:endParaRPr lang="en-US" sz="1800" dirty="0"/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66.6</a:t>
                      </a:r>
                      <a:endParaRPr lang="en-US" sz="1800" dirty="0"/>
                    </a:p>
                  </a:txBody>
                  <a:tcPr marT="45711" marB="45711"/>
                </a:tc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Second lien bank loan</a:t>
                      </a:r>
                      <a:endParaRPr lang="en-US" sz="1800" dirty="0"/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31.8</a:t>
                      </a:r>
                      <a:endParaRPr lang="en-US" sz="1800" dirty="0"/>
                    </a:p>
                  </a:txBody>
                  <a:tcPr marT="45711" marB="45711"/>
                </a:tc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Senior unsecured bank loan</a:t>
                      </a:r>
                      <a:endParaRPr lang="en-US" sz="1800" dirty="0"/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47.1</a:t>
                      </a:r>
                      <a:endParaRPr lang="en-US" sz="1800" dirty="0"/>
                    </a:p>
                  </a:txBody>
                  <a:tcPr marT="45711" marB="45711"/>
                </a:tc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</a:t>
                      </a:r>
                      <a:r>
                        <a:rPr lang="en-US" sz="1800" baseline="30000" dirty="0" smtClean="0"/>
                        <a:t>st</a:t>
                      </a:r>
                      <a:r>
                        <a:rPr lang="en-US" sz="1800" dirty="0" smtClean="0"/>
                        <a:t> lien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bond</a:t>
                      </a:r>
                      <a:endParaRPr lang="en-US" sz="1800" dirty="0"/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53.4</a:t>
                      </a:r>
                      <a:endParaRPr lang="en-US" sz="1800" dirty="0"/>
                    </a:p>
                  </a:txBody>
                  <a:tcPr marT="45711" marB="45711"/>
                </a:tc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</a:t>
                      </a:r>
                      <a:r>
                        <a:rPr lang="en-US" sz="1800" baseline="30000" dirty="0" smtClean="0"/>
                        <a:t>nd</a:t>
                      </a:r>
                      <a:r>
                        <a:rPr lang="en-US" sz="1800" dirty="0" smtClean="0"/>
                        <a:t> lien bond</a:t>
                      </a:r>
                      <a:endParaRPr lang="en-US" sz="1800" dirty="0"/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49.7</a:t>
                      </a:r>
                      <a:endParaRPr lang="en-US" sz="1800" dirty="0"/>
                    </a:p>
                  </a:txBody>
                  <a:tcPr marT="45711" marB="45711"/>
                </a:tc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Senior unsecured bond</a:t>
                      </a:r>
                      <a:endParaRPr lang="en-US" sz="1800" dirty="0"/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37.6</a:t>
                      </a:r>
                      <a:endParaRPr lang="en-US" sz="1800" dirty="0"/>
                    </a:p>
                  </a:txBody>
                  <a:tcPr marT="45711" marB="45711"/>
                </a:tc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Senior</a:t>
                      </a:r>
                      <a:r>
                        <a:rPr lang="en-US" sz="1800" baseline="0" dirty="0" smtClean="0"/>
                        <a:t> subordinated bond</a:t>
                      </a:r>
                      <a:endParaRPr lang="en-US" sz="1800" dirty="0"/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31.1</a:t>
                      </a:r>
                      <a:endParaRPr lang="en-US" sz="1800" dirty="0"/>
                    </a:p>
                  </a:txBody>
                  <a:tcPr marT="45711" marB="45711"/>
                </a:tc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Subordinated bond</a:t>
                      </a:r>
                      <a:endParaRPr lang="en-US" sz="1800" dirty="0"/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31.9</a:t>
                      </a:r>
                      <a:endParaRPr lang="en-US" sz="1800" dirty="0"/>
                    </a:p>
                  </a:txBody>
                  <a:tcPr marT="45711" marB="45711"/>
                </a:tc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Junior subordinated bond</a:t>
                      </a:r>
                      <a:endParaRPr lang="en-US" sz="1800" dirty="0"/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24.2</a:t>
                      </a:r>
                      <a:endParaRPr lang="en-US" sz="1800" dirty="0"/>
                    </a:p>
                  </a:txBody>
                  <a:tcPr marT="45711" marB="45711"/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827584" y="5949280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Moody’s: </a:t>
            </a:r>
            <a:r>
              <a:rPr lang="en-US" dirty="0" smtClean="0"/>
              <a:t>1983 </a:t>
            </a:r>
            <a:r>
              <a:rPr lang="en-US" dirty="0"/>
              <a:t>to </a:t>
            </a:r>
            <a:r>
              <a:rPr lang="en-US" dirty="0" smtClean="0"/>
              <a:t>2015, Issuer weighted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18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CA" sz="3600" dirty="0" smtClean="0"/>
              <a:t>Recovery Rates Are Negatively Correlated with Default Rates</a:t>
            </a:r>
            <a:endParaRPr lang="en-US" sz="3600" dirty="0" smtClean="0"/>
          </a:p>
        </p:txBody>
      </p:sp>
      <p:sp>
        <p:nvSpPr>
          <p:cNvPr id="3277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6AED206-7CAC-4024-A570-BC1ECE5CD4A7}" type="slidenum">
              <a:rPr lang="en-US" altLang="en-US" smtClean="0"/>
              <a:pPr eaLnBrk="1" hangingPunct="1"/>
              <a:t>48</a:t>
            </a:fld>
            <a:endParaRPr lang="en-US" altLang="en-US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700808"/>
            <a:ext cx="8331200" cy="4508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1560" y="6289575"/>
            <a:ext cx="71287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dirty="0" smtClean="0"/>
              <a:t>Moody’s Annual </a:t>
            </a:r>
            <a:r>
              <a:rPr lang="en-US" sz="1400" dirty="0"/>
              <a:t>Default Study: Corporate Default and Recovery Rates, 1920-2013</a:t>
            </a:r>
          </a:p>
        </p:txBody>
      </p:sp>
    </p:spTree>
    <p:extLst>
      <p:ext uri="{BB962C8B-B14F-4D97-AF65-F5344CB8AC3E}">
        <p14:creationId xmlns:p14="http://schemas.microsoft.com/office/powerpoint/2010/main" val="1706554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74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 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</a:t>
            </a:r>
            <a:r>
              <a:rPr lang="en-US" smtClean="0"/>
              <a:t>allocate exposures </a:t>
            </a:r>
            <a:r>
              <a:rPr lang="en-US" dirty="0" smtClean="0"/>
              <a:t>into rating groups according to their perceived probability of default</a:t>
            </a:r>
          </a:p>
          <a:p>
            <a:r>
              <a:rPr lang="en-US" dirty="0" smtClean="0"/>
              <a:t>External ratings – performed by rating agencies (Moody’s, S&amp;P, Fitch)</a:t>
            </a:r>
          </a:p>
          <a:p>
            <a:r>
              <a:rPr lang="en-US" dirty="0" smtClean="0"/>
              <a:t>Internal ratings – performed by the bank/lender/owner of exposure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6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dirty="0" smtClean="0"/>
              <a:t>Moody’s Rating Scale</a:t>
            </a:r>
          </a:p>
        </p:txBody>
      </p:sp>
      <p:sp>
        <p:nvSpPr>
          <p:cNvPr id="26629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32F1926-53F6-4725-8065-2321480D29DE}" type="slidenum">
              <a:rPr lang="en-US" altLang="en-US" smtClean="0"/>
              <a:pPr eaLnBrk="1" hangingPunct="1"/>
              <a:t>6</a:t>
            </a:fld>
            <a:endParaRPr lang="en-US" altLang="en-US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628800"/>
            <a:ext cx="4392488" cy="486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33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Annual Corporate Default Rates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7213" y="6381328"/>
            <a:ext cx="3884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Moody’s Annual Default Study, 2016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00808"/>
            <a:ext cx="8427670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09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Annual Corporate Defaults, 1920-2015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3528" y="6165304"/>
            <a:ext cx="5238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aseline="30000" dirty="0" smtClean="0"/>
              <a:t>Moody’s 2016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4510"/>
          <a:stretch/>
        </p:blipFill>
        <p:spPr>
          <a:xfrm>
            <a:off x="1025738" y="2708920"/>
            <a:ext cx="7938750" cy="1973436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512985"/>
              </p:ext>
            </p:extLst>
          </p:nvPr>
        </p:nvGraphicFramePr>
        <p:xfrm>
          <a:off x="227856" y="2636910"/>
          <a:ext cx="1031776" cy="20162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31776"/>
              </a:tblGrid>
              <a:tr h="403245">
                <a:tc>
                  <a:txBody>
                    <a:bodyPr/>
                    <a:lstStyle/>
                    <a:p>
                      <a:r>
                        <a:rPr lang="en-US" dirty="0" smtClean="0"/>
                        <a:t>Mean 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3245">
                <a:tc>
                  <a:txBody>
                    <a:bodyPr/>
                    <a:lstStyle/>
                    <a:p>
                      <a:r>
                        <a:rPr lang="en-US" dirty="0" smtClean="0"/>
                        <a:t>Median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3245">
                <a:tc>
                  <a:txBody>
                    <a:bodyPr/>
                    <a:lstStyle/>
                    <a:p>
                      <a:r>
                        <a:rPr lang="en-US" dirty="0" smtClean="0"/>
                        <a:t>SD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3245">
                <a:tc>
                  <a:txBody>
                    <a:bodyPr/>
                    <a:lstStyle/>
                    <a:p>
                      <a:r>
                        <a:rPr lang="en-US" dirty="0" smtClean="0"/>
                        <a:t>Min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03245">
                <a:tc>
                  <a:txBody>
                    <a:bodyPr/>
                    <a:lstStyle/>
                    <a:p>
                      <a:r>
                        <a:rPr lang="en-US" dirty="0" smtClean="0"/>
                        <a:t>Max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513296"/>
              </p:ext>
            </p:extLst>
          </p:nvPr>
        </p:nvGraphicFramePr>
        <p:xfrm>
          <a:off x="1043608" y="1988840"/>
          <a:ext cx="7920878" cy="37084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131554"/>
                <a:gridCol w="1131554"/>
                <a:gridCol w="1131554"/>
                <a:gridCol w="1131554"/>
                <a:gridCol w="1131554"/>
                <a:gridCol w="1131554"/>
                <a:gridCol w="113155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Aaa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Caa</a:t>
                      </a:r>
                      <a:r>
                        <a:rPr lang="en-US" dirty="0" smtClean="0"/>
                        <a:t>-C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8473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Rates by Industry - 2015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623B9-FD1F-F644-8B29-6892D5C70520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915816" y="6567518"/>
            <a:ext cx="5238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aseline="30000" dirty="0" smtClean="0"/>
              <a:t>Moody’s 2016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2776"/>
            <a:ext cx="7124112" cy="496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57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8849</TotalTime>
  <Pages>17</Pages>
  <Words>1959</Words>
  <Application>Microsoft Macintosh PowerPoint</Application>
  <PresentationFormat>Letter Paper (8.5x11 in)</PresentationFormat>
  <Paragraphs>559</Paragraphs>
  <Slides>49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Office Theme</vt:lpstr>
      <vt:lpstr>Equation</vt:lpstr>
      <vt:lpstr>Financial Risk Management</vt:lpstr>
      <vt:lpstr>Credit Risk</vt:lpstr>
      <vt:lpstr>Credit Risk Measures</vt:lpstr>
      <vt:lpstr>Agenda</vt:lpstr>
      <vt:lpstr>Credit Rating</vt:lpstr>
      <vt:lpstr>Moody’s Rating Scale</vt:lpstr>
      <vt:lpstr>Annual Corporate Default Rates</vt:lpstr>
      <vt:lpstr>Annual Corporate Defaults, 1920-2015</vt:lpstr>
      <vt:lpstr>Default Rates by Industry - 2015</vt:lpstr>
      <vt:lpstr>Cumulative Average Default Rates 1983 - 2015</vt:lpstr>
      <vt:lpstr>Cumulative Default Chart</vt:lpstr>
      <vt:lpstr>Conditional vs. Unconditional Default Probability</vt:lpstr>
      <vt:lpstr>Conditional PD in One Year in the Future</vt:lpstr>
      <vt:lpstr>Hazard rates</vt:lpstr>
      <vt:lpstr>Probability of Default by time T</vt:lpstr>
      <vt:lpstr>One-Year Rating Transition Matrix (% probability, Moody’s 1970-2010)</vt:lpstr>
      <vt:lpstr>Internal Rating</vt:lpstr>
      <vt:lpstr>Internal Rating Methods</vt:lpstr>
      <vt:lpstr>Qualitative Response (QR) Models</vt:lpstr>
      <vt:lpstr>Fitting QR Models using MLE</vt:lpstr>
      <vt:lpstr>Example</vt:lpstr>
      <vt:lpstr>Linear Discriminant Analysis</vt:lpstr>
      <vt:lpstr>Linear Discriminant Analysis (cont) </vt:lpstr>
      <vt:lpstr>Log Odds vs Probability</vt:lpstr>
      <vt:lpstr>LDA – Log Odds and Linear Rule</vt:lpstr>
      <vt:lpstr>LDA – Multiple Ratings</vt:lpstr>
      <vt:lpstr>Altman’s Z-score  (Manufacturing companies)</vt:lpstr>
      <vt:lpstr>What do the ratios mean?</vt:lpstr>
      <vt:lpstr>Conditional Means in Altman’s Population</vt:lpstr>
      <vt:lpstr>Altman’s Z-score  (Manufacturing companies)</vt:lpstr>
      <vt:lpstr>Log Odds and Logit</vt:lpstr>
      <vt:lpstr>Model Estimation</vt:lpstr>
      <vt:lpstr>Scorecards</vt:lpstr>
      <vt:lpstr>PowerPoint Presentation</vt:lpstr>
      <vt:lpstr>Quantitative Categories</vt:lpstr>
      <vt:lpstr>Qualitative Categories</vt:lpstr>
      <vt:lpstr>Validation of PD Models</vt:lpstr>
      <vt:lpstr>Confusion Matrix</vt:lpstr>
      <vt:lpstr>Receiver Operating Characteristic (ROC) Curve</vt:lpstr>
      <vt:lpstr>ROC Example</vt:lpstr>
      <vt:lpstr>Threshold Determination</vt:lpstr>
      <vt:lpstr>Cumulative Accuracy Profile (CAP)</vt:lpstr>
      <vt:lpstr>CAP Example</vt:lpstr>
      <vt:lpstr>PowerPoint Presentation</vt:lpstr>
      <vt:lpstr>Accuracy Ratio</vt:lpstr>
      <vt:lpstr>Recovery Rate</vt:lpstr>
      <vt:lpstr>Recovery Rates Vary by Seniority and Type of Debt </vt:lpstr>
      <vt:lpstr>Recovery Rates Are Negatively Correlated with Default Rates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Risk Management and Financial Institutions</dc:title>
  <dc:subject>Chapter 16</dc:subject>
  <dc:creator>John  Hull</dc:creator>
  <cp:keywords>3rd Edition</cp:keywords>
  <dc:description>Copyright 2012 by John  Hull.
All rights reserved.</dc:description>
  <cp:lastModifiedBy>Ehud Peleg</cp:lastModifiedBy>
  <cp:revision>373</cp:revision>
  <cp:lastPrinted>2016-05-10T17:50:51Z</cp:lastPrinted>
  <dcterms:created xsi:type="dcterms:W3CDTF">1996-07-04T22:47:30Z</dcterms:created>
  <dcterms:modified xsi:type="dcterms:W3CDTF">2016-05-12T05:32:20Z</dcterms:modified>
</cp:coreProperties>
</file>